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xml" ContentType="application/vnd.openxmlformats-officedocument.presentationml.tags+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5.xml" ContentType="application/vnd.openxmlformats-officedocument.presentationml.tags+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7" r:id="rId2"/>
    <p:sldId id="267" r:id="rId3"/>
    <p:sldId id="258" r:id="rId4"/>
    <p:sldId id="260" r:id="rId5"/>
    <p:sldId id="268" r:id="rId6"/>
    <p:sldId id="269" r:id="rId7"/>
    <p:sldId id="272" r:id="rId8"/>
    <p:sldId id="271" r:id="rId9"/>
    <p:sldId id="275" r:id="rId10"/>
    <p:sldId id="279" r:id="rId11"/>
    <p:sldId id="276" r:id="rId12"/>
    <p:sldId id="278" r:id="rId13"/>
    <p:sldId id="287" r:id="rId14"/>
    <p:sldId id="277" r:id="rId15"/>
    <p:sldId id="280" r:id="rId16"/>
    <p:sldId id="281" r:id="rId17"/>
    <p:sldId id="285" r:id="rId18"/>
    <p:sldId id="283" r:id="rId19"/>
    <p:sldId id="284" r:id="rId20"/>
    <p:sldId id="282" r:id="rId21"/>
    <p:sldId id="286" r:id="rId22"/>
    <p:sldId id="288" r:id="rId23"/>
    <p:sldId id="27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93" d="100"/>
          <a:sy n="193" d="100"/>
        </p:scale>
        <p:origin x="-512"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D90EA2-024B-DC40-A5AE-330D690561F6}" type="doc">
      <dgm:prSet loTypeId="urn:microsoft.com/office/officeart/2005/8/layout/hProcess7#1" loCatId="process" qsTypeId="urn:microsoft.com/office/officeart/2005/8/quickstyle/3d3" qsCatId="3D" csTypeId="urn:microsoft.com/office/officeart/2005/8/colors/accent2_5" csCatId="accent2" phldr="1"/>
      <dgm:spPr/>
      <dgm:t>
        <a:bodyPr/>
        <a:lstStyle/>
        <a:p>
          <a:endParaRPr lang="fr-FR"/>
        </a:p>
      </dgm:t>
    </dgm:pt>
    <dgm:pt modelId="{AE4FF158-FEBB-EA4C-8D7B-069B9FCF9AC1}">
      <dgm:prSet phldrT="[Texte]" custT="1"/>
      <dgm:spPr/>
      <dgm:t>
        <a:bodyPr/>
        <a:lstStyle/>
        <a:p>
          <a:r>
            <a:rPr lang="fr-FR" sz="2800" dirty="0" smtClean="0"/>
            <a:t>Jeune/Élève</a:t>
          </a:r>
          <a:endParaRPr lang="fr-FR" sz="2800" dirty="0"/>
        </a:p>
      </dgm:t>
    </dgm:pt>
    <dgm:pt modelId="{4ED7BABF-DA08-AD4E-BE82-8FABD99CD815}" type="parTrans" cxnId="{233FF082-69E2-004B-A2FF-585F665F3EF2}">
      <dgm:prSet/>
      <dgm:spPr/>
      <dgm:t>
        <a:bodyPr/>
        <a:lstStyle/>
        <a:p>
          <a:endParaRPr lang="fr-FR" sz="1800"/>
        </a:p>
      </dgm:t>
    </dgm:pt>
    <dgm:pt modelId="{1DA7E63C-104A-B848-978C-772446B80425}" type="sibTrans" cxnId="{233FF082-69E2-004B-A2FF-585F665F3EF2}">
      <dgm:prSet/>
      <dgm:spPr/>
      <dgm:t>
        <a:bodyPr/>
        <a:lstStyle/>
        <a:p>
          <a:endParaRPr lang="fr-FR" sz="1800"/>
        </a:p>
      </dgm:t>
    </dgm:pt>
    <dgm:pt modelId="{5E6A6808-EA61-5A43-B5FA-A673D5873CD7}">
      <dgm:prSet phldrT="[Texte]" custT="1">
        <dgm:style>
          <a:lnRef idx="0">
            <a:schemeClr val="accent3"/>
          </a:lnRef>
          <a:fillRef idx="3">
            <a:schemeClr val="accent3"/>
          </a:fillRef>
          <a:effectRef idx="3">
            <a:schemeClr val="accent3"/>
          </a:effectRef>
          <a:fontRef idx="minor">
            <a:schemeClr val="lt1"/>
          </a:fontRef>
        </dgm:style>
      </dgm:prSet>
      <dgm:spPr/>
      <dgm:t>
        <a:bodyPr/>
        <a:lstStyle/>
        <a:p>
          <a:r>
            <a:rPr lang="en-US" sz="3200" dirty="0" err="1" smtClean="0"/>
            <a:t>Soutien</a:t>
          </a:r>
          <a:r>
            <a:rPr lang="en-US" sz="3200" dirty="0" smtClean="0"/>
            <a:t> </a:t>
          </a:r>
          <a:r>
            <a:rPr lang="en-US" sz="3200" dirty="0" err="1" smtClean="0"/>
            <a:t>à</a:t>
          </a:r>
          <a:r>
            <a:rPr lang="en-US" sz="3200" dirty="0" smtClean="0"/>
            <a:t> la </a:t>
          </a:r>
          <a:r>
            <a:rPr lang="en-US" sz="3200" b="1" dirty="0" smtClean="0"/>
            <a:t>transition du </a:t>
          </a:r>
          <a:r>
            <a:rPr lang="en-US" sz="3200" b="1" dirty="0" err="1" smtClean="0"/>
            <a:t>primaire</a:t>
          </a:r>
          <a:r>
            <a:rPr lang="en-US" sz="3200" b="1" dirty="0" smtClean="0"/>
            <a:t> au </a:t>
          </a:r>
          <a:r>
            <a:rPr lang="en-US" sz="3200" b="1" dirty="0" err="1" smtClean="0"/>
            <a:t>secondaire</a:t>
          </a:r>
          <a:r>
            <a:rPr lang="en-US" sz="3200" b="1" dirty="0" smtClean="0"/>
            <a:t> par des clubs </a:t>
          </a:r>
          <a:r>
            <a:rPr lang="en-US" sz="3200" dirty="0" smtClean="0"/>
            <a:t>science/</a:t>
          </a:r>
          <a:r>
            <a:rPr lang="en-US" sz="3200" dirty="0" err="1" smtClean="0"/>
            <a:t>technologie</a:t>
          </a:r>
          <a:r>
            <a:rPr lang="en-US" sz="3200" dirty="0" smtClean="0"/>
            <a:t> en </a:t>
          </a:r>
          <a:r>
            <a:rPr lang="en-US" sz="3200" dirty="0" err="1" smtClean="0"/>
            <a:t>parascolaire</a:t>
          </a:r>
          <a:r>
            <a:rPr lang="en-US" sz="3200" dirty="0" smtClean="0"/>
            <a:t> (milieu </a:t>
          </a:r>
          <a:r>
            <a:rPr lang="en-US" sz="3200" dirty="0" err="1" smtClean="0"/>
            <a:t>pluriethnique</a:t>
          </a:r>
          <a:r>
            <a:rPr lang="en-US" sz="3200" dirty="0" smtClean="0"/>
            <a:t>)</a:t>
          </a:r>
          <a:endParaRPr lang="fr-FR" sz="3200" dirty="0"/>
        </a:p>
      </dgm:t>
    </dgm:pt>
    <dgm:pt modelId="{407D6197-A0F3-7E4E-9E7A-67728EF93631}" type="parTrans" cxnId="{4271E88B-BA8B-DD44-B7C4-8E5D84A8A562}">
      <dgm:prSet/>
      <dgm:spPr/>
      <dgm:t>
        <a:bodyPr/>
        <a:lstStyle/>
        <a:p>
          <a:endParaRPr lang="fr-FR" sz="1800"/>
        </a:p>
      </dgm:t>
    </dgm:pt>
    <dgm:pt modelId="{1A99889B-35B4-2946-9C9E-0B4EE47AE8A2}" type="sibTrans" cxnId="{4271E88B-BA8B-DD44-B7C4-8E5D84A8A562}">
      <dgm:prSet/>
      <dgm:spPr/>
      <dgm:t>
        <a:bodyPr/>
        <a:lstStyle/>
        <a:p>
          <a:endParaRPr lang="fr-FR" sz="1800"/>
        </a:p>
      </dgm:t>
    </dgm:pt>
    <dgm:pt modelId="{C4FB265A-C8C6-AA4C-B0F0-372398D433EC}" type="pres">
      <dgm:prSet presAssocID="{ECD90EA2-024B-DC40-A5AE-330D690561F6}" presName="Name0" presStyleCnt="0">
        <dgm:presLayoutVars>
          <dgm:dir/>
          <dgm:animLvl val="lvl"/>
          <dgm:resizeHandles val="exact"/>
        </dgm:presLayoutVars>
      </dgm:prSet>
      <dgm:spPr/>
      <dgm:t>
        <a:bodyPr/>
        <a:lstStyle/>
        <a:p>
          <a:endParaRPr lang="fr-FR"/>
        </a:p>
      </dgm:t>
    </dgm:pt>
    <dgm:pt modelId="{B0EA00DF-C2C7-BF40-8F92-C05094396F7A}" type="pres">
      <dgm:prSet presAssocID="{AE4FF158-FEBB-EA4C-8D7B-069B9FCF9AC1}" presName="compositeNode" presStyleCnt="0">
        <dgm:presLayoutVars>
          <dgm:bulletEnabled val="1"/>
        </dgm:presLayoutVars>
      </dgm:prSet>
      <dgm:spPr/>
      <dgm:t>
        <a:bodyPr/>
        <a:lstStyle/>
        <a:p>
          <a:endParaRPr lang="fr-CA"/>
        </a:p>
      </dgm:t>
    </dgm:pt>
    <dgm:pt modelId="{FB01D55A-F856-DE4F-88BD-DEB25EEDDDFC}" type="pres">
      <dgm:prSet presAssocID="{AE4FF158-FEBB-EA4C-8D7B-069B9FCF9AC1}" presName="bgRect" presStyleLbl="node1" presStyleIdx="0" presStyleCnt="1" custLinFactNeighborX="-23"/>
      <dgm:spPr/>
      <dgm:t>
        <a:bodyPr/>
        <a:lstStyle/>
        <a:p>
          <a:endParaRPr lang="fr-FR"/>
        </a:p>
      </dgm:t>
    </dgm:pt>
    <dgm:pt modelId="{D0746064-00AC-3440-B55D-245BD6616B0E}" type="pres">
      <dgm:prSet presAssocID="{AE4FF158-FEBB-EA4C-8D7B-069B9FCF9AC1}" presName="parentNode" presStyleLbl="node1" presStyleIdx="0" presStyleCnt="1">
        <dgm:presLayoutVars>
          <dgm:chMax val="0"/>
          <dgm:bulletEnabled val="1"/>
        </dgm:presLayoutVars>
      </dgm:prSet>
      <dgm:spPr/>
      <dgm:t>
        <a:bodyPr/>
        <a:lstStyle/>
        <a:p>
          <a:endParaRPr lang="fr-FR"/>
        </a:p>
      </dgm:t>
    </dgm:pt>
    <dgm:pt modelId="{67FA2E3E-6FDD-2640-A359-F9C92C27015F}" type="pres">
      <dgm:prSet presAssocID="{AE4FF158-FEBB-EA4C-8D7B-069B9FCF9AC1}" presName="childNode" presStyleLbl="node1" presStyleIdx="0" presStyleCnt="1">
        <dgm:presLayoutVars>
          <dgm:bulletEnabled val="1"/>
        </dgm:presLayoutVars>
      </dgm:prSet>
      <dgm:spPr/>
      <dgm:t>
        <a:bodyPr/>
        <a:lstStyle/>
        <a:p>
          <a:endParaRPr lang="fr-FR"/>
        </a:p>
      </dgm:t>
    </dgm:pt>
  </dgm:ptLst>
  <dgm:cxnLst>
    <dgm:cxn modelId="{4271E88B-BA8B-DD44-B7C4-8E5D84A8A562}" srcId="{AE4FF158-FEBB-EA4C-8D7B-069B9FCF9AC1}" destId="{5E6A6808-EA61-5A43-B5FA-A673D5873CD7}" srcOrd="0" destOrd="0" parTransId="{407D6197-A0F3-7E4E-9E7A-67728EF93631}" sibTransId="{1A99889B-35B4-2946-9C9E-0B4EE47AE8A2}"/>
    <dgm:cxn modelId="{1CCAA4DF-1CC2-5C43-83B0-FA540C71E814}" type="presOf" srcId="{AE4FF158-FEBB-EA4C-8D7B-069B9FCF9AC1}" destId="{D0746064-00AC-3440-B55D-245BD6616B0E}" srcOrd="1" destOrd="0" presId="urn:microsoft.com/office/officeart/2005/8/layout/hProcess7#1"/>
    <dgm:cxn modelId="{1E3676C5-2525-114E-9595-7A05CCB67DAE}" type="presOf" srcId="{AE4FF158-FEBB-EA4C-8D7B-069B9FCF9AC1}" destId="{FB01D55A-F856-DE4F-88BD-DEB25EEDDDFC}" srcOrd="0" destOrd="0" presId="urn:microsoft.com/office/officeart/2005/8/layout/hProcess7#1"/>
    <dgm:cxn modelId="{CFD22545-6C17-5D46-B106-D21A3D69831C}" type="presOf" srcId="{5E6A6808-EA61-5A43-B5FA-A673D5873CD7}" destId="{67FA2E3E-6FDD-2640-A359-F9C92C27015F}" srcOrd="0" destOrd="0" presId="urn:microsoft.com/office/officeart/2005/8/layout/hProcess7#1"/>
    <dgm:cxn modelId="{BC4DCBFB-6E45-FB47-8544-E2D20DA34F6E}" type="presOf" srcId="{ECD90EA2-024B-DC40-A5AE-330D690561F6}" destId="{C4FB265A-C8C6-AA4C-B0F0-372398D433EC}" srcOrd="0" destOrd="0" presId="urn:microsoft.com/office/officeart/2005/8/layout/hProcess7#1"/>
    <dgm:cxn modelId="{233FF082-69E2-004B-A2FF-585F665F3EF2}" srcId="{ECD90EA2-024B-DC40-A5AE-330D690561F6}" destId="{AE4FF158-FEBB-EA4C-8D7B-069B9FCF9AC1}" srcOrd="0" destOrd="0" parTransId="{4ED7BABF-DA08-AD4E-BE82-8FABD99CD815}" sibTransId="{1DA7E63C-104A-B848-978C-772446B80425}"/>
    <dgm:cxn modelId="{D0D7DA7F-A981-284E-8D4E-0F499DAE7C11}" type="presParOf" srcId="{C4FB265A-C8C6-AA4C-B0F0-372398D433EC}" destId="{B0EA00DF-C2C7-BF40-8F92-C05094396F7A}" srcOrd="0" destOrd="0" presId="urn:microsoft.com/office/officeart/2005/8/layout/hProcess7#1"/>
    <dgm:cxn modelId="{831C1029-7970-414F-8DF2-9B85B8619999}" type="presParOf" srcId="{B0EA00DF-C2C7-BF40-8F92-C05094396F7A}" destId="{FB01D55A-F856-DE4F-88BD-DEB25EEDDDFC}" srcOrd="0" destOrd="0" presId="urn:microsoft.com/office/officeart/2005/8/layout/hProcess7#1"/>
    <dgm:cxn modelId="{C63D8F09-E98C-7E46-B4B9-7081F64A5EDB}" type="presParOf" srcId="{B0EA00DF-C2C7-BF40-8F92-C05094396F7A}" destId="{D0746064-00AC-3440-B55D-245BD6616B0E}" srcOrd="1" destOrd="0" presId="urn:microsoft.com/office/officeart/2005/8/layout/hProcess7#1"/>
    <dgm:cxn modelId="{18E0A6FA-E6C8-9D47-BE80-7BE297A2462D}" type="presParOf" srcId="{B0EA00DF-C2C7-BF40-8F92-C05094396F7A}" destId="{67FA2E3E-6FDD-2640-A359-F9C92C27015F}" srcOrd="2" destOrd="0" presId="urn:microsoft.com/office/officeart/2005/8/layout/hProcess7#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CD90EA2-024B-DC40-A5AE-330D690561F6}" type="doc">
      <dgm:prSet loTypeId="urn:microsoft.com/office/officeart/2005/8/layout/hProcess7#1" loCatId="process" qsTypeId="urn:microsoft.com/office/officeart/2005/8/quickstyle/3d3" qsCatId="3D" csTypeId="urn:microsoft.com/office/officeart/2005/8/colors/colorful1" csCatId="colorful" phldr="1"/>
      <dgm:spPr/>
      <dgm:t>
        <a:bodyPr/>
        <a:lstStyle/>
        <a:p>
          <a:endParaRPr lang="fr-FR"/>
        </a:p>
      </dgm:t>
    </dgm:pt>
    <dgm:pt modelId="{57ECCC16-029B-0A43-821A-55D555B706FA}">
      <dgm:prSet phldrT="[Texte]" custT="1">
        <dgm:style>
          <a:lnRef idx="3">
            <a:schemeClr val="lt1"/>
          </a:lnRef>
          <a:fillRef idx="1">
            <a:schemeClr val="accent3"/>
          </a:fillRef>
          <a:effectRef idx="1">
            <a:schemeClr val="accent3"/>
          </a:effectRef>
          <a:fontRef idx="minor">
            <a:schemeClr val="lt1"/>
          </a:fontRef>
        </dgm:style>
      </dgm:prSet>
      <dgm:spPr/>
      <dgm:t>
        <a:bodyPr/>
        <a:lstStyle/>
        <a:p>
          <a:r>
            <a:rPr lang="fr-FR" sz="2800" dirty="0" smtClean="0"/>
            <a:t>Stagiaire</a:t>
          </a:r>
          <a:endParaRPr lang="fr-FR" sz="2800" dirty="0"/>
        </a:p>
      </dgm:t>
    </dgm:pt>
    <dgm:pt modelId="{9D6D7BFE-0160-FA4D-805B-53806B8D9B99}" type="parTrans" cxnId="{30CA250D-F51B-D04C-8437-7C8D0E860C89}">
      <dgm:prSet/>
      <dgm:spPr/>
      <dgm:t>
        <a:bodyPr/>
        <a:lstStyle/>
        <a:p>
          <a:endParaRPr lang="fr-FR" sz="1800"/>
        </a:p>
      </dgm:t>
    </dgm:pt>
    <dgm:pt modelId="{17CE0343-FBB1-F044-8852-7CF45624541E}" type="sibTrans" cxnId="{30CA250D-F51B-D04C-8437-7C8D0E860C89}">
      <dgm:prSet/>
      <dgm:spPr/>
      <dgm:t>
        <a:bodyPr/>
        <a:lstStyle/>
        <a:p>
          <a:endParaRPr lang="fr-FR" sz="1800"/>
        </a:p>
      </dgm:t>
    </dgm:pt>
    <dgm:pt modelId="{7052F1B6-3371-2346-8C8D-FDC8792AC204}">
      <dgm:prSet phldrT="[Texte]" custT="1"/>
      <dgm:spPr/>
      <dgm:t>
        <a:bodyPr/>
        <a:lstStyle/>
        <a:p>
          <a:r>
            <a:rPr lang="en-US" sz="3200" b="1" dirty="0" err="1" smtClean="0"/>
            <a:t>Développement</a:t>
          </a:r>
          <a:r>
            <a:rPr lang="en-US" sz="3200" b="1" dirty="0" smtClean="0"/>
            <a:t> </a:t>
          </a:r>
          <a:r>
            <a:rPr lang="en-US" sz="3200" b="1" dirty="0" err="1" smtClean="0"/>
            <a:t>d’espaces</a:t>
          </a:r>
          <a:r>
            <a:rPr lang="en-US" sz="3200" b="1" dirty="0" smtClean="0"/>
            <a:t> de stages </a:t>
          </a:r>
          <a:r>
            <a:rPr lang="en-US" sz="2800" b="1" dirty="0" smtClean="0"/>
            <a:t>en milieu </a:t>
          </a:r>
          <a:r>
            <a:rPr lang="en-US" sz="2800" b="1" dirty="0" err="1" smtClean="0"/>
            <a:t>parascolaire</a:t>
          </a:r>
          <a:r>
            <a:rPr lang="en-US" sz="2800" b="1" dirty="0" smtClean="0"/>
            <a:t>/hors </a:t>
          </a:r>
          <a:r>
            <a:rPr lang="en-US" sz="2800" b="1" dirty="0" err="1" smtClean="0"/>
            <a:t>scolaire</a:t>
          </a:r>
          <a:endParaRPr lang="fr-FR" sz="2800" b="1" dirty="0"/>
        </a:p>
      </dgm:t>
    </dgm:pt>
    <dgm:pt modelId="{302CCD08-CCCD-5F4A-9645-615076091FCD}" type="parTrans" cxnId="{62B3244D-5B72-3445-995D-3E02CFD75F06}">
      <dgm:prSet/>
      <dgm:spPr/>
      <dgm:t>
        <a:bodyPr/>
        <a:lstStyle/>
        <a:p>
          <a:endParaRPr lang="fr-FR" sz="1800"/>
        </a:p>
      </dgm:t>
    </dgm:pt>
    <dgm:pt modelId="{370F469D-D8DA-EF4B-8B72-DD6D174A3060}" type="sibTrans" cxnId="{62B3244D-5B72-3445-995D-3E02CFD75F06}">
      <dgm:prSet/>
      <dgm:spPr/>
      <dgm:t>
        <a:bodyPr/>
        <a:lstStyle/>
        <a:p>
          <a:endParaRPr lang="fr-FR" sz="1800"/>
        </a:p>
      </dgm:t>
    </dgm:pt>
    <dgm:pt modelId="{2D46C46B-2E91-3244-BE2E-B4E5213B69B8}">
      <dgm:prSet phldrT="[Texte]" custT="1"/>
      <dgm:spPr/>
      <dgm:t>
        <a:bodyPr/>
        <a:lstStyle/>
        <a:p>
          <a:pPr rtl="0"/>
          <a:r>
            <a:rPr kumimoji="0" lang="en-US" sz="2800" b="0" i="0" u="none" strike="noStrike" cap="none" normalizeH="0" baseline="0" dirty="0" err="1" smtClean="0">
              <a:ln>
                <a:noFill/>
              </a:ln>
              <a:solidFill>
                <a:schemeClr val="tx1"/>
              </a:solidFill>
              <a:effectLst/>
              <a:latin typeface="Corbel" charset="0"/>
              <a:ea typeface="MS PGothic" charset="0"/>
              <a:cs typeface="MS PGothic" charset="0"/>
            </a:rPr>
            <a:t>Évaluer</a:t>
          </a:r>
          <a:r>
            <a:rPr kumimoji="0" lang="en-US" sz="2800" b="0" i="0" u="none" strike="noStrike" cap="none" normalizeH="0" baseline="0" dirty="0" smtClean="0">
              <a:ln>
                <a:noFill/>
              </a:ln>
              <a:solidFill>
                <a:schemeClr val="tx1"/>
              </a:solidFill>
              <a:effectLst/>
              <a:latin typeface="Corbel" charset="0"/>
              <a:ea typeface="MS PGothic" charset="0"/>
              <a:cs typeface="MS PGothic" charset="0"/>
            </a:rPr>
            <a:t> </a:t>
          </a:r>
          <a:r>
            <a:rPr kumimoji="0" lang="en-US" sz="2800" b="0" i="0" u="none" strike="noStrike" cap="none" normalizeH="0" baseline="0" dirty="0" err="1" smtClean="0">
              <a:ln>
                <a:noFill/>
              </a:ln>
              <a:solidFill>
                <a:schemeClr val="tx1"/>
              </a:solidFill>
              <a:effectLst/>
              <a:latin typeface="Corbel" charset="0"/>
              <a:ea typeface="MS PGothic" charset="0"/>
              <a:cs typeface="MS PGothic" charset="0"/>
            </a:rPr>
            <a:t>leur</a:t>
          </a:r>
          <a:r>
            <a:rPr kumimoji="0" lang="en-US" sz="2800" b="0" i="0" u="none" strike="noStrike" cap="none" normalizeH="0" baseline="0" dirty="0" smtClean="0">
              <a:ln>
                <a:noFill/>
              </a:ln>
              <a:solidFill>
                <a:schemeClr val="tx1"/>
              </a:solidFill>
              <a:effectLst/>
              <a:latin typeface="Corbel" charset="0"/>
              <a:ea typeface="MS PGothic" charset="0"/>
              <a:cs typeface="MS PGothic" charset="0"/>
            </a:rPr>
            <a:t> perception des </a:t>
          </a:r>
          <a:r>
            <a:rPr kumimoji="0" lang="en-US" sz="2800" b="0" i="0" u="none" strike="noStrike" cap="none" normalizeH="0" baseline="0" dirty="0" err="1" smtClean="0">
              <a:ln>
                <a:noFill/>
              </a:ln>
              <a:solidFill>
                <a:schemeClr val="tx1"/>
              </a:solidFill>
              <a:effectLst/>
              <a:latin typeface="Corbel" charset="0"/>
              <a:ea typeface="MS PGothic" charset="0"/>
              <a:cs typeface="MS PGothic" charset="0"/>
            </a:rPr>
            <a:t>élèves</a:t>
          </a:r>
          <a:r>
            <a:rPr kumimoji="0" lang="en-US" sz="2800" b="0" i="0" u="none" strike="noStrike" cap="none" normalizeH="0" baseline="0" dirty="0" smtClean="0">
              <a:ln>
                <a:noFill/>
              </a:ln>
              <a:solidFill>
                <a:schemeClr val="tx1"/>
              </a:solidFill>
              <a:effectLst/>
              <a:latin typeface="Corbel" charset="0"/>
              <a:ea typeface="MS PGothic" charset="0"/>
              <a:cs typeface="MS PGothic" charset="0"/>
            </a:rPr>
            <a:t>, des </a:t>
          </a:r>
          <a:r>
            <a:rPr kumimoji="0" lang="en-US" sz="2800" b="0" i="0" u="none" strike="noStrike" cap="none" normalizeH="0" baseline="0" dirty="0" err="1" smtClean="0">
              <a:ln>
                <a:noFill/>
              </a:ln>
              <a:solidFill>
                <a:schemeClr val="tx1"/>
              </a:solidFill>
              <a:effectLst/>
              <a:latin typeface="Corbel" charset="0"/>
              <a:ea typeface="MS PGothic" charset="0"/>
              <a:cs typeface="MS PGothic" charset="0"/>
            </a:rPr>
            <a:t>activités</a:t>
          </a:r>
          <a:r>
            <a:rPr kumimoji="0" lang="en-US" sz="2800" b="0" i="0" u="none" strike="noStrike" cap="none" normalizeH="0" baseline="0" dirty="0" smtClean="0">
              <a:ln>
                <a:noFill/>
              </a:ln>
              <a:solidFill>
                <a:schemeClr val="tx1"/>
              </a:solidFill>
              <a:effectLst/>
              <a:latin typeface="Corbel" charset="0"/>
              <a:ea typeface="MS PGothic" charset="0"/>
              <a:cs typeface="MS PGothic" charset="0"/>
            </a:rPr>
            <a:t> et de </a:t>
          </a:r>
          <a:r>
            <a:rPr kumimoji="0" lang="en-US" sz="2800" b="0" i="0" u="none" strike="noStrike" cap="none" normalizeH="0" baseline="0" dirty="0" err="1" smtClean="0">
              <a:ln>
                <a:noFill/>
              </a:ln>
              <a:solidFill>
                <a:schemeClr val="tx1"/>
              </a:solidFill>
              <a:effectLst/>
              <a:latin typeface="Corbel" charset="0"/>
              <a:ea typeface="MS PGothic" charset="0"/>
              <a:cs typeface="MS PGothic" charset="0"/>
            </a:rPr>
            <a:t>l’apport</a:t>
          </a:r>
          <a:r>
            <a:rPr kumimoji="0" lang="en-US" sz="2800" b="0" i="0" u="none" strike="noStrike" cap="none" normalizeH="0" baseline="0" dirty="0" smtClean="0">
              <a:ln>
                <a:noFill/>
              </a:ln>
              <a:solidFill>
                <a:schemeClr val="tx1"/>
              </a:solidFill>
              <a:effectLst/>
              <a:latin typeface="Corbel" charset="0"/>
              <a:ea typeface="MS PGothic" charset="0"/>
              <a:cs typeface="MS PGothic" charset="0"/>
            </a:rPr>
            <a:t> d’un </a:t>
          </a:r>
          <a:r>
            <a:rPr kumimoji="0" lang="en-US" sz="2800" b="0" i="0" u="none" strike="noStrike" cap="none" normalizeH="0" baseline="0" dirty="0" err="1" smtClean="0">
              <a:ln>
                <a:noFill/>
              </a:ln>
              <a:solidFill>
                <a:schemeClr val="tx1"/>
              </a:solidFill>
              <a:effectLst/>
              <a:latin typeface="Corbel" charset="0"/>
              <a:ea typeface="MS PGothic" charset="0"/>
              <a:cs typeface="MS PGothic" charset="0"/>
            </a:rPr>
            <a:t>tel</a:t>
          </a:r>
          <a:r>
            <a:rPr kumimoji="0" lang="en-US" sz="2800" b="0" i="0" u="none" strike="noStrike" cap="none" normalizeH="0" baseline="0" dirty="0" smtClean="0">
              <a:ln>
                <a:noFill/>
              </a:ln>
              <a:solidFill>
                <a:schemeClr val="tx1"/>
              </a:solidFill>
              <a:effectLst/>
              <a:latin typeface="Corbel" charset="0"/>
              <a:ea typeface="MS PGothic" charset="0"/>
              <a:cs typeface="MS PGothic" charset="0"/>
            </a:rPr>
            <a:t> club au </a:t>
          </a:r>
          <a:r>
            <a:rPr kumimoji="0" lang="en-US" sz="2800" b="0" i="0" u="none" strike="noStrike" cap="none" normalizeH="0" baseline="0" dirty="0" err="1" smtClean="0">
              <a:ln>
                <a:noFill/>
              </a:ln>
              <a:solidFill>
                <a:schemeClr val="tx1"/>
              </a:solidFill>
              <a:effectLst/>
              <a:latin typeface="Corbel" charset="0"/>
              <a:ea typeface="MS PGothic" charset="0"/>
              <a:cs typeface="MS PGothic" charset="0"/>
            </a:rPr>
            <a:t>développement</a:t>
          </a:r>
          <a:r>
            <a:rPr kumimoji="0" lang="en-US" sz="2800" b="0" i="0" u="none" strike="noStrike" cap="none" normalizeH="0" baseline="0" dirty="0" smtClean="0">
              <a:ln>
                <a:noFill/>
              </a:ln>
              <a:solidFill>
                <a:schemeClr val="tx1"/>
              </a:solidFill>
              <a:effectLst/>
              <a:latin typeface="Corbel" charset="0"/>
              <a:ea typeface="MS PGothic" charset="0"/>
              <a:cs typeface="MS PGothic" charset="0"/>
            </a:rPr>
            <a:t> de </a:t>
          </a:r>
          <a:r>
            <a:rPr kumimoji="0" lang="en-US" sz="2800" b="0" i="0" u="none" strike="noStrike" cap="none" normalizeH="0" baseline="0" dirty="0" err="1" smtClean="0">
              <a:ln>
                <a:noFill/>
              </a:ln>
              <a:solidFill>
                <a:schemeClr val="tx1"/>
              </a:solidFill>
              <a:effectLst/>
              <a:latin typeface="Corbel" charset="0"/>
              <a:ea typeface="MS PGothic" charset="0"/>
              <a:cs typeface="MS PGothic" charset="0"/>
            </a:rPr>
            <a:t>l’identité</a:t>
          </a:r>
          <a:r>
            <a:rPr kumimoji="0" lang="en-US" sz="2800" b="0" i="0" u="none" strike="noStrike" cap="none" normalizeH="0" baseline="0" dirty="0" smtClean="0">
              <a:ln>
                <a:noFill/>
              </a:ln>
              <a:solidFill>
                <a:schemeClr val="tx1"/>
              </a:solidFill>
              <a:effectLst/>
              <a:latin typeface="Corbel" charset="0"/>
              <a:ea typeface="MS PGothic" charset="0"/>
              <a:cs typeface="MS PGothic" charset="0"/>
            </a:rPr>
            <a:t> des </a:t>
          </a:r>
          <a:r>
            <a:rPr kumimoji="0" lang="en-US" sz="2800" b="0" i="0" u="none" strike="noStrike" cap="none" normalizeH="0" baseline="0" dirty="0" err="1" smtClean="0">
              <a:ln>
                <a:noFill/>
              </a:ln>
              <a:solidFill>
                <a:schemeClr val="tx1"/>
              </a:solidFill>
              <a:effectLst/>
              <a:latin typeface="Corbel" charset="0"/>
              <a:ea typeface="MS PGothic" charset="0"/>
              <a:cs typeface="MS PGothic" charset="0"/>
            </a:rPr>
            <a:t>jeunes</a:t>
          </a:r>
          <a:r>
            <a:rPr kumimoji="0" lang="en-US" sz="2800" b="0" i="0" u="none" strike="noStrike" cap="none" normalizeH="0" baseline="0" dirty="0" smtClean="0">
              <a:ln>
                <a:noFill/>
              </a:ln>
              <a:solidFill>
                <a:schemeClr val="tx1"/>
              </a:solidFill>
              <a:effectLst/>
              <a:latin typeface="Corbel" charset="0"/>
              <a:ea typeface="MS PGothic" charset="0"/>
              <a:cs typeface="MS PGothic" charset="0"/>
            </a:rPr>
            <a:t> et au </a:t>
          </a:r>
          <a:r>
            <a:rPr kumimoji="0" lang="en-US" sz="2800" b="0" i="0" u="none" strike="noStrike" cap="none" normalizeH="0" baseline="0" dirty="0" err="1" smtClean="0">
              <a:ln>
                <a:noFill/>
              </a:ln>
              <a:solidFill>
                <a:schemeClr val="tx1"/>
              </a:solidFill>
              <a:effectLst/>
              <a:latin typeface="Corbel" charset="0"/>
              <a:ea typeface="MS PGothic" charset="0"/>
              <a:cs typeface="MS PGothic" charset="0"/>
            </a:rPr>
            <a:t>développement</a:t>
          </a:r>
          <a:r>
            <a:rPr kumimoji="0" lang="en-US" sz="2800" b="0" i="0" u="none" strike="noStrike" cap="none" normalizeH="0" baseline="0" dirty="0" smtClean="0">
              <a:ln>
                <a:noFill/>
              </a:ln>
              <a:solidFill>
                <a:schemeClr val="tx1"/>
              </a:solidFill>
              <a:effectLst/>
              <a:latin typeface="Corbel" charset="0"/>
              <a:ea typeface="MS PGothic" charset="0"/>
              <a:cs typeface="MS PGothic" charset="0"/>
            </a:rPr>
            <a:t> des </a:t>
          </a:r>
          <a:r>
            <a:rPr kumimoji="0" lang="en-US" sz="2800" b="0" i="0" u="none" strike="noStrike" cap="none" normalizeH="0" baseline="0" dirty="0" err="1" smtClean="0">
              <a:ln>
                <a:noFill/>
              </a:ln>
              <a:solidFill>
                <a:schemeClr val="tx1"/>
              </a:solidFill>
              <a:effectLst/>
              <a:latin typeface="Corbel" charset="0"/>
              <a:ea typeface="MS PGothic" charset="0"/>
              <a:cs typeface="MS PGothic" charset="0"/>
            </a:rPr>
            <a:t>compétences</a:t>
          </a:r>
          <a:r>
            <a:rPr kumimoji="0" lang="en-US" sz="2800" b="0" i="0" u="none" strike="noStrike" cap="none" normalizeH="0" baseline="0" dirty="0" smtClean="0">
              <a:ln>
                <a:noFill/>
              </a:ln>
              <a:solidFill>
                <a:schemeClr val="tx1"/>
              </a:solidFill>
              <a:effectLst/>
              <a:latin typeface="Corbel" charset="0"/>
              <a:ea typeface="MS PGothic" charset="0"/>
              <a:cs typeface="MS PGothic" charset="0"/>
            </a:rPr>
            <a:t> en science &amp; </a:t>
          </a:r>
          <a:r>
            <a:rPr kumimoji="0" lang="en-US" sz="2800" b="0" i="0" u="none" strike="noStrike" cap="none" normalizeH="0" baseline="0" dirty="0" err="1" smtClean="0">
              <a:ln>
                <a:noFill/>
              </a:ln>
              <a:solidFill>
                <a:schemeClr val="tx1"/>
              </a:solidFill>
              <a:effectLst/>
              <a:latin typeface="Corbel" charset="0"/>
              <a:ea typeface="MS PGothic" charset="0"/>
              <a:cs typeface="MS PGothic" charset="0"/>
            </a:rPr>
            <a:t>technologie</a:t>
          </a:r>
          <a:r>
            <a:rPr kumimoji="0" lang="en-US" sz="2800" b="0" i="0" u="none" strike="noStrike" cap="none" normalizeH="0" baseline="0" dirty="0" smtClean="0">
              <a:ln>
                <a:noFill/>
              </a:ln>
              <a:solidFill>
                <a:schemeClr val="tx1"/>
              </a:solidFill>
              <a:effectLst/>
              <a:latin typeface="Corbel" charset="0"/>
              <a:ea typeface="MS PGothic" charset="0"/>
              <a:cs typeface="MS PGothic" charset="0"/>
            </a:rPr>
            <a:t> et, </a:t>
          </a:r>
          <a:r>
            <a:rPr kumimoji="0" lang="en-US" sz="2800" b="0" i="0" u="none" strike="noStrike" cap="none" normalizeH="0" baseline="0" dirty="0" err="1" smtClean="0">
              <a:ln>
                <a:noFill/>
              </a:ln>
              <a:solidFill>
                <a:schemeClr val="tx1"/>
              </a:solidFill>
              <a:effectLst/>
              <a:latin typeface="Corbel" charset="0"/>
              <a:ea typeface="MS PGothic" charset="0"/>
              <a:cs typeface="MS PGothic" charset="0"/>
            </a:rPr>
            <a:t>transversales</a:t>
          </a:r>
          <a:r>
            <a:rPr kumimoji="0" lang="en-US" sz="2800" b="0" i="0" u="none" strike="noStrike" cap="none" normalizeH="0" baseline="0" dirty="0" smtClean="0">
              <a:ln>
                <a:noFill/>
              </a:ln>
              <a:solidFill>
                <a:schemeClr val="tx1"/>
              </a:solidFill>
              <a:effectLst/>
              <a:latin typeface="Corbel" charset="0"/>
              <a:ea typeface="MS PGothic" charset="0"/>
              <a:cs typeface="MS PGothic" charset="0"/>
            </a:rPr>
            <a:t>;</a:t>
          </a:r>
        </a:p>
        <a:p>
          <a:pPr rtl="0"/>
          <a:r>
            <a:rPr kumimoji="0" lang="en-US" sz="2800" b="0" i="0" u="none" strike="noStrike" cap="none" normalizeH="0" baseline="0" dirty="0" smtClean="0">
              <a:ln>
                <a:noFill/>
              </a:ln>
              <a:solidFill>
                <a:schemeClr val="tx1"/>
              </a:solidFill>
              <a:effectLst/>
              <a:latin typeface="Corbel" charset="0"/>
              <a:ea typeface="MS PGothic" charset="0"/>
              <a:cs typeface="MS PGothic" charset="0"/>
            </a:rPr>
            <a:t> </a:t>
          </a:r>
          <a:endParaRPr lang="fr-FR" sz="2800" dirty="0"/>
        </a:p>
      </dgm:t>
    </dgm:pt>
    <dgm:pt modelId="{7801182C-CEC7-AC4B-B171-B789BF8EF27F}" type="parTrans" cxnId="{526A8111-8D8A-0F46-8379-D32DCA1A25F1}">
      <dgm:prSet/>
      <dgm:spPr/>
      <dgm:t>
        <a:bodyPr/>
        <a:lstStyle/>
        <a:p>
          <a:endParaRPr lang="fr-CA"/>
        </a:p>
      </dgm:t>
    </dgm:pt>
    <dgm:pt modelId="{6F01FC70-A4C9-E74F-A16F-93FA9349F4FC}" type="sibTrans" cxnId="{526A8111-8D8A-0F46-8379-D32DCA1A25F1}">
      <dgm:prSet/>
      <dgm:spPr/>
      <dgm:t>
        <a:bodyPr/>
        <a:lstStyle/>
        <a:p>
          <a:endParaRPr lang="fr-CA"/>
        </a:p>
      </dgm:t>
    </dgm:pt>
    <dgm:pt modelId="{C4FB265A-C8C6-AA4C-B0F0-372398D433EC}" type="pres">
      <dgm:prSet presAssocID="{ECD90EA2-024B-DC40-A5AE-330D690561F6}" presName="Name0" presStyleCnt="0">
        <dgm:presLayoutVars>
          <dgm:dir/>
          <dgm:animLvl val="lvl"/>
          <dgm:resizeHandles val="exact"/>
        </dgm:presLayoutVars>
      </dgm:prSet>
      <dgm:spPr/>
      <dgm:t>
        <a:bodyPr/>
        <a:lstStyle/>
        <a:p>
          <a:endParaRPr lang="fr-FR"/>
        </a:p>
      </dgm:t>
    </dgm:pt>
    <dgm:pt modelId="{42A43E56-9F40-E14A-B756-2C741FB88C52}" type="pres">
      <dgm:prSet presAssocID="{57ECCC16-029B-0A43-821A-55D555B706FA}" presName="compositeNode" presStyleCnt="0">
        <dgm:presLayoutVars>
          <dgm:bulletEnabled val="1"/>
        </dgm:presLayoutVars>
      </dgm:prSet>
      <dgm:spPr/>
      <dgm:t>
        <a:bodyPr/>
        <a:lstStyle/>
        <a:p>
          <a:endParaRPr lang="fr-CA"/>
        </a:p>
      </dgm:t>
    </dgm:pt>
    <dgm:pt modelId="{A2E907ED-6080-9843-BAB1-9705215959B5}" type="pres">
      <dgm:prSet presAssocID="{57ECCC16-029B-0A43-821A-55D555B706FA}" presName="bgRect" presStyleLbl="node1" presStyleIdx="0" presStyleCnt="1"/>
      <dgm:spPr/>
      <dgm:t>
        <a:bodyPr/>
        <a:lstStyle/>
        <a:p>
          <a:endParaRPr lang="fr-FR"/>
        </a:p>
      </dgm:t>
    </dgm:pt>
    <dgm:pt modelId="{CA5C87FE-63AE-0441-BB0E-EBE4D3C0C460}" type="pres">
      <dgm:prSet presAssocID="{57ECCC16-029B-0A43-821A-55D555B706FA}" presName="parentNode" presStyleLbl="node1" presStyleIdx="0" presStyleCnt="1">
        <dgm:presLayoutVars>
          <dgm:chMax val="0"/>
          <dgm:bulletEnabled val="1"/>
        </dgm:presLayoutVars>
      </dgm:prSet>
      <dgm:spPr/>
      <dgm:t>
        <a:bodyPr/>
        <a:lstStyle/>
        <a:p>
          <a:endParaRPr lang="fr-FR"/>
        </a:p>
      </dgm:t>
    </dgm:pt>
    <dgm:pt modelId="{E1097DF9-BB08-D747-B508-B5F8E82CA177}" type="pres">
      <dgm:prSet presAssocID="{57ECCC16-029B-0A43-821A-55D555B706FA}" presName="childNode" presStyleLbl="node1" presStyleIdx="0" presStyleCnt="1">
        <dgm:presLayoutVars>
          <dgm:bulletEnabled val="1"/>
        </dgm:presLayoutVars>
      </dgm:prSet>
      <dgm:spPr/>
      <dgm:t>
        <a:bodyPr/>
        <a:lstStyle/>
        <a:p>
          <a:endParaRPr lang="fr-FR"/>
        </a:p>
      </dgm:t>
    </dgm:pt>
  </dgm:ptLst>
  <dgm:cxnLst>
    <dgm:cxn modelId="{A52A0E2A-6626-CC49-A170-3990B5CBC1CC}" type="presOf" srcId="{57ECCC16-029B-0A43-821A-55D555B706FA}" destId="{CA5C87FE-63AE-0441-BB0E-EBE4D3C0C460}" srcOrd="1" destOrd="0" presId="urn:microsoft.com/office/officeart/2005/8/layout/hProcess7#1"/>
    <dgm:cxn modelId="{3039EC66-0447-B141-98D3-F72C6CF3B65F}" type="presOf" srcId="{7052F1B6-3371-2346-8C8D-FDC8792AC204}" destId="{E1097DF9-BB08-D747-B508-B5F8E82CA177}" srcOrd="0" destOrd="0" presId="urn:microsoft.com/office/officeart/2005/8/layout/hProcess7#1"/>
    <dgm:cxn modelId="{526A8111-8D8A-0F46-8379-D32DCA1A25F1}" srcId="{57ECCC16-029B-0A43-821A-55D555B706FA}" destId="{2D46C46B-2E91-3244-BE2E-B4E5213B69B8}" srcOrd="1" destOrd="0" parTransId="{7801182C-CEC7-AC4B-B171-B789BF8EF27F}" sibTransId="{6F01FC70-A4C9-E74F-A16F-93FA9349F4FC}"/>
    <dgm:cxn modelId="{30CA250D-F51B-D04C-8437-7C8D0E860C89}" srcId="{ECD90EA2-024B-DC40-A5AE-330D690561F6}" destId="{57ECCC16-029B-0A43-821A-55D555B706FA}" srcOrd="0" destOrd="0" parTransId="{9D6D7BFE-0160-FA4D-805B-53806B8D9B99}" sibTransId="{17CE0343-FBB1-F044-8852-7CF45624541E}"/>
    <dgm:cxn modelId="{A533D3CA-D444-454C-8194-8844885E41DC}" type="presOf" srcId="{2D46C46B-2E91-3244-BE2E-B4E5213B69B8}" destId="{E1097DF9-BB08-D747-B508-B5F8E82CA177}" srcOrd="0" destOrd="1" presId="urn:microsoft.com/office/officeart/2005/8/layout/hProcess7#1"/>
    <dgm:cxn modelId="{62B3244D-5B72-3445-995D-3E02CFD75F06}" srcId="{57ECCC16-029B-0A43-821A-55D555B706FA}" destId="{7052F1B6-3371-2346-8C8D-FDC8792AC204}" srcOrd="0" destOrd="0" parTransId="{302CCD08-CCCD-5F4A-9645-615076091FCD}" sibTransId="{370F469D-D8DA-EF4B-8B72-DD6D174A3060}"/>
    <dgm:cxn modelId="{B7FEE9A1-1065-F34A-B1B6-774E2E4FF858}" type="presOf" srcId="{57ECCC16-029B-0A43-821A-55D555B706FA}" destId="{A2E907ED-6080-9843-BAB1-9705215959B5}" srcOrd="0" destOrd="0" presId="urn:microsoft.com/office/officeart/2005/8/layout/hProcess7#1"/>
    <dgm:cxn modelId="{97FBDBE6-96B2-854F-81C4-0B6D307516F8}" type="presOf" srcId="{ECD90EA2-024B-DC40-A5AE-330D690561F6}" destId="{C4FB265A-C8C6-AA4C-B0F0-372398D433EC}" srcOrd="0" destOrd="0" presId="urn:microsoft.com/office/officeart/2005/8/layout/hProcess7#1"/>
    <dgm:cxn modelId="{CF94AEAB-9C81-8D41-B6A2-7D25B6FF1F45}" type="presParOf" srcId="{C4FB265A-C8C6-AA4C-B0F0-372398D433EC}" destId="{42A43E56-9F40-E14A-B756-2C741FB88C52}" srcOrd="0" destOrd="0" presId="urn:microsoft.com/office/officeart/2005/8/layout/hProcess7#1"/>
    <dgm:cxn modelId="{44A45B29-2456-2246-8370-D327A6EBF27E}" type="presParOf" srcId="{42A43E56-9F40-E14A-B756-2C741FB88C52}" destId="{A2E907ED-6080-9843-BAB1-9705215959B5}" srcOrd="0" destOrd="0" presId="urn:microsoft.com/office/officeart/2005/8/layout/hProcess7#1"/>
    <dgm:cxn modelId="{FF05A8BB-B552-A24D-9A14-48D539FCF5E7}" type="presParOf" srcId="{42A43E56-9F40-E14A-B756-2C741FB88C52}" destId="{CA5C87FE-63AE-0441-BB0E-EBE4D3C0C460}" srcOrd="1" destOrd="0" presId="urn:microsoft.com/office/officeart/2005/8/layout/hProcess7#1"/>
    <dgm:cxn modelId="{6420E9E8-A985-714A-8AFC-A15567CFA5E4}" type="presParOf" srcId="{42A43E56-9F40-E14A-B756-2C741FB88C52}" destId="{E1097DF9-BB08-D747-B508-B5F8E82CA177}" srcOrd="2" destOrd="0" presId="urn:microsoft.com/office/officeart/2005/8/layout/hProcess7#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D90EA2-024B-DC40-A5AE-330D690561F6}" type="doc">
      <dgm:prSet loTypeId="urn:microsoft.com/office/officeart/2005/8/layout/hProcess7#1" loCatId="process" qsTypeId="urn:microsoft.com/office/officeart/2005/8/quickstyle/3d3" qsCatId="3D" csTypeId="urn:microsoft.com/office/officeart/2005/8/colors/colorful4" csCatId="colorful" phldr="1"/>
      <dgm:spPr/>
      <dgm:t>
        <a:bodyPr/>
        <a:lstStyle/>
        <a:p>
          <a:endParaRPr lang="fr-FR"/>
        </a:p>
      </dgm:t>
    </dgm:pt>
    <dgm:pt modelId="{EF44CE12-E0B3-DA4F-8902-5477A9E49DC5}">
      <dgm:prSet phldrT="[Texte]" custT="1"/>
      <dgm:spPr/>
      <dgm:t>
        <a:bodyPr/>
        <a:lstStyle/>
        <a:p>
          <a:r>
            <a:rPr lang="fr-FR" sz="2800" dirty="0" smtClean="0"/>
            <a:t>Modèle de partenariat</a:t>
          </a:r>
          <a:endParaRPr lang="fr-FR" sz="2800" dirty="0"/>
        </a:p>
      </dgm:t>
    </dgm:pt>
    <dgm:pt modelId="{BA030C81-C58A-A44A-8245-EBD8F7D621E0}" type="parTrans" cxnId="{54AD18B9-2229-A84C-9FA0-A70363E50A64}">
      <dgm:prSet/>
      <dgm:spPr/>
      <dgm:t>
        <a:bodyPr/>
        <a:lstStyle/>
        <a:p>
          <a:endParaRPr lang="fr-FR" sz="1800"/>
        </a:p>
      </dgm:t>
    </dgm:pt>
    <dgm:pt modelId="{F6E3463B-77D4-3044-A2CF-A994CE1340B2}" type="sibTrans" cxnId="{54AD18B9-2229-A84C-9FA0-A70363E50A64}">
      <dgm:prSet/>
      <dgm:spPr/>
      <dgm:t>
        <a:bodyPr/>
        <a:lstStyle/>
        <a:p>
          <a:endParaRPr lang="fr-FR" sz="1800"/>
        </a:p>
      </dgm:t>
    </dgm:pt>
    <dgm:pt modelId="{75D821FB-177E-7349-A620-2E6E7DABF232}">
      <dgm:prSet phldrT="[Texte]" custT="1"/>
      <dgm:spPr/>
      <dgm:t>
        <a:bodyPr/>
        <a:lstStyle/>
        <a:p>
          <a:r>
            <a:rPr lang="en-US" sz="2800" b="1" dirty="0" err="1" smtClean="0"/>
            <a:t>Développement</a:t>
          </a:r>
          <a:r>
            <a:rPr lang="en-US" sz="2800" b="1" dirty="0" smtClean="0"/>
            <a:t> de collaborations entre </a:t>
          </a:r>
          <a:r>
            <a:rPr lang="en-US" sz="2800" b="1" dirty="0" err="1" smtClean="0"/>
            <a:t>l’université</a:t>
          </a:r>
          <a:r>
            <a:rPr lang="en-US" sz="2800" b="1" dirty="0" smtClean="0"/>
            <a:t>, la </a:t>
          </a:r>
          <a:r>
            <a:rPr lang="en-US" sz="2800" b="1" dirty="0" err="1" smtClean="0"/>
            <a:t>communauté</a:t>
          </a:r>
          <a:r>
            <a:rPr lang="en-US" sz="2800" b="1" dirty="0" smtClean="0"/>
            <a:t> et les </a:t>
          </a:r>
          <a:r>
            <a:rPr lang="en-US" sz="2800" b="1" dirty="0" err="1" smtClean="0"/>
            <a:t>milieux</a:t>
          </a:r>
          <a:r>
            <a:rPr lang="en-US" sz="2800" b="1" dirty="0" smtClean="0"/>
            <a:t> </a:t>
          </a:r>
          <a:r>
            <a:rPr lang="en-US" sz="2800" b="1" dirty="0" err="1" smtClean="0"/>
            <a:t>scolaires</a:t>
          </a:r>
          <a:endParaRPr lang="en-US" sz="2800" b="1" dirty="0" smtClean="0"/>
        </a:p>
        <a:p>
          <a:r>
            <a:rPr kumimoji="0" lang="en-US" sz="2800" b="0" i="0" u="none" strike="noStrike" cap="none" normalizeH="0" baseline="0" dirty="0" smtClean="0">
              <a:ln/>
              <a:solidFill>
                <a:schemeClr val="tx1"/>
              </a:solidFill>
              <a:effectLst/>
              <a:latin typeface="Corbel" charset="0"/>
              <a:ea typeface="MS PGothic" charset="0"/>
              <a:cs typeface="MS PGothic" charset="0"/>
            </a:rPr>
            <a:t>Documenter le </a:t>
          </a:r>
          <a:r>
            <a:rPr kumimoji="0" lang="en-US" sz="2800" b="0" i="0" u="none" strike="noStrike" cap="none" normalizeH="0" baseline="0" dirty="0" err="1" smtClean="0">
              <a:ln/>
              <a:solidFill>
                <a:schemeClr val="tx1"/>
              </a:solidFill>
              <a:effectLst/>
              <a:latin typeface="Corbel" charset="0"/>
              <a:ea typeface="MS PGothic" charset="0"/>
              <a:cs typeface="MS PGothic" charset="0"/>
            </a:rPr>
            <a:t>modèle</a:t>
          </a:r>
          <a:r>
            <a:rPr kumimoji="0" lang="en-US" sz="2800" b="0" i="0" u="none" strike="noStrike" cap="none" normalizeH="0" baseline="0" dirty="0" smtClean="0">
              <a:ln/>
              <a:solidFill>
                <a:schemeClr val="tx1"/>
              </a:solidFill>
              <a:effectLst/>
              <a:latin typeface="Corbel" charset="0"/>
              <a:ea typeface="MS PGothic" charset="0"/>
              <a:cs typeface="MS PGothic" charset="0"/>
            </a:rPr>
            <a:t> de </a:t>
          </a:r>
          <a:r>
            <a:rPr kumimoji="0" lang="en-US" sz="2800" b="0" i="0" u="none" strike="noStrike" cap="none" normalizeH="0" baseline="0" dirty="0" err="1" smtClean="0">
              <a:ln/>
              <a:solidFill>
                <a:schemeClr val="tx1"/>
              </a:solidFill>
              <a:effectLst/>
              <a:latin typeface="Corbel" charset="0"/>
              <a:ea typeface="MS PGothic" charset="0"/>
              <a:cs typeface="MS PGothic" charset="0"/>
            </a:rPr>
            <a:t>partenariat</a:t>
          </a:r>
          <a:r>
            <a:rPr kumimoji="0" lang="en-US" sz="2800" b="0" i="0" u="none" strike="noStrike" cap="none" normalizeH="0" baseline="0" dirty="0" smtClean="0">
              <a:ln/>
              <a:solidFill>
                <a:schemeClr val="tx1"/>
              </a:solidFill>
              <a:effectLst/>
              <a:latin typeface="Corbel" charset="0"/>
              <a:ea typeface="MS PGothic" charset="0"/>
              <a:cs typeface="MS PGothic" charset="0"/>
            </a:rPr>
            <a:t>; </a:t>
          </a:r>
          <a:r>
            <a:rPr kumimoji="0" lang="en-US" sz="2800" b="0" i="0" u="none" strike="noStrike" cap="none" normalizeH="0" baseline="0" dirty="0" err="1" smtClean="0">
              <a:ln/>
              <a:solidFill>
                <a:schemeClr val="tx1"/>
              </a:solidFill>
              <a:effectLst/>
              <a:latin typeface="Corbel" charset="0"/>
              <a:ea typeface="MS PGothic" charset="0"/>
              <a:cs typeface="MS PGothic" charset="0"/>
            </a:rPr>
            <a:t>formes</a:t>
          </a:r>
          <a:r>
            <a:rPr kumimoji="0" lang="en-US" sz="2800" b="0" i="0" u="none" strike="noStrike" cap="none" normalizeH="0" baseline="0" dirty="0" smtClean="0">
              <a:ln/>
              <a:solidFill>
                <a:schemeClr val="tx1"/>
              </a:solidFill>
              <a:effectLst/>
              <a:latin typeface="Corbel" charset="0"/>
              <a:ea typeface="MS PGothic" charset="0"/>
              <a:cs typeface="MS PGothic" charset="0"/>
            </a:rPr>
            <a:t> </a:t>
          </a:r>
          <a:r>
            <a:rPr kumimoji="0" lang="en-US" sz="2800" b="0" i="0" u="none" strike="noStrike" cap="none" normalizeH="0" baseline="0" dirty="0" err="1" smtClean="0">
              <a:ln/>
              <a:solidFill>
                <a:schemeClr val="tx1"/>
              </a:solidFill>
              <a:effectLst/>
              <a:latin typeface="Corbel" charset="0"/>
              <a:ea typeface="MS PGothic" charset="0"/>
              <a:cs typeface="MS PGothic" charset="0"/>
            </a:rPr>
            <a:t>que</a:t>
          </a:r>
          <a:r>
            <a:rPr kumimoji="0" lang="en-US" sz="2800" b="0" i="0" u="none" strike="noStrike" cap="none" normalizeH="0" baseline="0" dirty="0" smtClean="0">
              <a:ln/>
              <a:solidFill>
                <a:schemeClr val="tx1"/>
              </a:solidFill>
              <a:effectLst/>
              <a:latin typeface="Corbel" charset="0"/>
              <a:ea typeface="MS PGothic" charset="0"/>
              <a:cs typeface="MS PGothic" charset="0"/>
            </a:rPr>
            <a:t> </a:t>
          </a:r>
          <a:r>
            <a:rPr kumimoji="0" lang="en-US" sz="2800" b="0" i="0" u="none" strike="noStrike" cap="none" normalizeH="0" baseline="0" dirty="0" err="1" smtClean="0">
              <a:ln/>
              <a:solidFill>
                <a:schemeClr val="tx1"/>
              </a:solidFill>
              <a:effectLst/>
              <a:latin typeface="Corbel" charset="0"/>
              <a:ea typeface="MS PGothic" charset="0"/>
              <a:cs typeface="MS PGothic" charset="0"/>
            </a:rPr>
            <a:t>prennent</a:t>
          </a:r>
          <a:r>
            <a:rPr kumimoji="0" lang="en-US" sz="2800" b="0" i="0" u="none" strike="noStrike" cap="none" normalizeH="0" baseline="0" dirty="0" smtClean="0">
              <a:ln/>
              <a:solidFill>
                <a:schemeClr val="tx1"/>
              </a:solidFill>
              <a:effectLst/>
              <a:latin typeface="Corbel" charset="0"/>
              <a:ea typeface="MS PGothic" charset="0"/>
              <a:cs typeface="MS PGothic" charset="0"/>
            </a:rPr>
            <a:t> </a:t>
          </a:r>
          <a:r>
            <a:rPr kumimoji="0" lang="en-US" sz="2800" b="0" i="0" u="none" strike="noStrike" cap="none" normalizeH="0" baseline="0" dirty="0" err="1" smtClean="0">
              <a:ln/>
              <a:solidFill>
                <a:schemeClr val="tx1"/>
              </a:solidFill>
              <a:effectLst/>
              <a:latin typeface="Corbel" charset="0"/>
              <a:ea typeface="MS PGothic" charset="0"/>
              <a:cs typeface="MS PGothic" charset="0"/>
            </a:rPr>
            <a:t>l’implantation</a:t>
          </a:r>
          <a:r>
            <a:rPr kumimoji="0" lang="en-US" sz="2800" b="0" i="0" u="none" strike="noStrike" cap="none" normalizeH="0" baseline="0" dirty="0" smtClean="0">
              <a:ln/>
              <a:solidFill>
                <a:schemeClr val="tx1"/>
              </a:solidFill>
              <a:effectLst/>
              <a:latin typeface="Corbel" charset="0"/>
              <a:ea typeface="MS PGothic" charset="0"/>
              <a:cs typeface="MS PGothic" charset="0"/>
            </a:rPr>
            <a:t> et </a:t>
          </a:r>
          <a:r>
            <a:rPr kumimoji="0" lang="en-US" sz="2800" b="0" i="0" u="none" strike="noStrike" cap="none" normalizeH="0" baseline="0" dirty="0" err="1" smtClean="0">
              <a:ln/>
              <a:solidFill>
                <a:schemeClr val="tx1"/>
              </a:solidFill>
              <a:effectLst/>
              <a:latin typeface="Corbel" charset="0"/>
              <a:ea typeface="MS PGothic" charset="0"/>
              <a:cs typeface="MS PGothic" charset="0"/>
            </a:rPr>
            <a:t>l’engagement</a:t>
          </a:r>
          <a:r>
            <a:rPr kumimoji="0" lang="en-US" sz="2800" b="0" i="0" u="none" strike="noStrike" cap="none" normalizeH="0" baseline="0" dirty="0" smtClean="0">
              <a:ln/>
              <a:solidFill>
                <a:schemeClr val="tx1"/>
              </a:solidFill>
              <a:effectLst/>
              <a:latin typeface="Corbel" charset="0"/>
              <a:ea typeface="MS PGothic" charset="0"/>
              <a:cs typeface="MS PGothic" charset="0"/>
            </a:rPr>
            <a:t> des </a:t>
          </a:r>
          <a:r>
            <a:rPr kumimoji="0" lang="en-US" sz="2800" b="0" i="0" u="none" strike="noStrike" cap="none" normalizeH="0" baseline="0" dirty="0" err="1" smtClean="0">
              <a:ln/>
              <a:solidFill>
                <a:schemeClr val="tx1"/>
              </a:solidFill>
              <a:effectLst/>
              <a:latin typeface="Corbel" charset="0"/>
              <a:ea typeface="MS PGothic" charset="0"/>
              <a:cs typeface="MS PGothic" charset="0"/>
            </a:rPr>
            <a:t>acteurs</a:t>
          </a:r>
          <a:r>
            <a:rPr kumimoji="0" lang="en-US" sz="2800" b="0" i="0" u="none" strike="noStrike" cap="none" normalizeH="0" baseline="0" dirty="0" smtClean="0">
              <a:ln/>
              <a:solidFill>
                <a:schemeClr val="tx1"/>
              </a:solidFill>
              <a:effectLst/>
              <a:latin typeface="Corbel" charset="0"/>
              <a:ea typeface="MS PGothic" charset="0"/>
              <a:cs typeface="MS PGothic" charset="0"/>
            </a:rPr>
            <a:t> </a:t>
          </a:r>
          <a:r>
            <a:rPr kumimoji="0" lang="en-US" sz="2800" b="0" i="0" u="none" strike="noStrike" cap="none" normalizeH="0" baseline="0" dirty="0" err="1" smtClean="0">
              <a:ln/>
              <a:solidFill>
                <a:schemeClr val="tx1"/>
              </a:solidFill>
              <a:effectLst/>
              <a:latin typeface="Corbel" charset="0"/>
              <a:ea typeface="MS PGothic" charset="0"/>
              <a:cs typeface="MS PGothic" charset="0"/>
            </a:rPr>
            <a:t>dans</a:t>
          </a:r>
          <a:r>
            <a:rPr kumimoji="0" lang="en-US" sz="2800" b="0" i="0" u="none" strike="noStrike" cap="none" normalizeH="0" baseline="0" dirty="0" smtClean="0">
              <a:ln/>
              <a:solidFill>
                <a:schemeClr val="tx1"/>
              </a:solidFill>
              <a:effectLst/>
              <a:latin typeface="Corbel" charset="0"/>
              <a:ea typeface="MS PGothic" charset="0"/>
              <a:cs typeface="MS PGothic" charset="0"/>
            </a:rPr>
            <a:t> </a:t>
          </a:r>
          <a:r>
            <a:rPr kumimoji="0" lang="en-US" sz="2800" b="0" i="0" u="none" strike="noStrike" cap="none" normalizeH="0" baseline="0" dirty="0" err="1" smtClean="0">
              <a:ln/>
              <a:solidFill>
                <a:schemeClr val="tx1"/>
              </a:solidFill>
              <a:effectLst/>
              <a:latin typeface="Corbel" charset="0"/>
              <a:ea typeface="MS PGothic" charset="0"/>
              <a:cs typeface="MS PGothic" charset="0"/>
            </a:rPr>
            <a:t>chaque</a:t>
          </a:r>
          <a:r>
            <a:rPr kumimoji="0" lang="en-US" sz="2800" b="0" i="0" u="none" strike="noStrike" cap="none" normalizeH="0" baseline="0" dirty="0" smtClean="0">
              <a:ln/>
              <a:solidFill>
                <a:schemeClr val="tx1"/>
              </a:solidFill>
              <a:effectLst/>
              <a:latin typeface="Corbel" charset="0"/>
              <a:ea typeface="MS PGothic" charset="0"/>
              <a:cs typeface="MS PGothic" charset="0"/>
            </a:rPr>
            <a:t> </a:t>
          </a:r>
          <a:r>
            <a:rPr kumimoji="0" lang="en-US" sz="2800" b="0" i="0" u="none" strike="noStrike" cap="none" normalizeH="0" baseline="0" dirty="0" err="1" smtClean="0">
              <a:ln/>
              <a:solidFill>
                <a:schemeClr val="tx1"/>
              </a:solidFill>
              <a:effectLst/>
              <a:latin typeface="Corbel" charset="0"/>
              <a:ea typeface="MS PGothic" charset="0"/>
              <a:cs typeface="MS PGothic" charset="0"/>
            </a:rPr>
            <a:t>école</a:t>
          </a:r>
          <a:r>
            <a:rPr kumimoji="0" lang="en-US" sz="2800" b="0" i="0" u="none" strike="noStrike" cap="none" normalizeH="0" baseline="0" dirty="0" smtClean="0">
              <a:ln/>
              <a:solidFill>
                <a:schemeClr val="tx1"/>
              </a:solidFill>
              <a:effectLst/>
              <a:latin typeface="Corbel" charset="0"/>
              <a:ea typeface="MS PGothic" charset="0"/>
              <a:cs typeface="MS PGothic" charset="0"/>
            </a:rPr>
            <a:t>.</a:t>
          </a:r>
          <a:endParaRPr lang="fr-FR" sz="2800" dirty="0">
            <a:solidFill>
              <a:schemeClr val="tx1"/>
            </a:solidFill>
          </a:endParaRPr>
        </a:p>
      </dgm:t>
    </dgm:pt>
    <dgm:pt modelId="{A3947F4D-DEC5-6E45-8297-27272FDC27BD}" type="parTrans" cxnId="{44B93048-7F2B-3B45-B935-72B4648651C7}">
      <dgm:prSet/>
      <dgm:spPr/>
      <dgm:t>
        <a:bodyPr/>
        <a:lstStyle/>
        <a:p>
          <a:endParaRPr lang="fr-FR" sz="1800"/>
        </a:p>
      </dgm:t>
    </dgm:pt>
    <dgm:pt modelId="{06E75CD4-69BA-BF41-8ABB-D827A19FBCD8}" type="sibTrans" cxnId="{44B93048-7F2B-3B45-B935-72B4648651C7}">
      <dgm:prSet/>
      <dgm:spPr/>
      <dgm:t>
        <a:bodyPr/>
        <a:lstStyle/>
        <a:p>
          <a:endParaRPr lang="fr-FR" sz="1800"/>
        </a:p>
      </dgm:t>
    </dgm:pt>
    <dgm:pt modelId="{C4FB265A-C8C6-AA4C-B0F0-372398D433EC}" type="pres">
      <dgm:prSet presAssocID="{ECD90EA2-024B-DC40-A5AE-330D690561F6}" presName="Name0" presStyleCnt="0">
        <dgm:presLayoutVars>
          <dgm:dir/>
          <dgm:animLvl val="lvl"/>
          <dgm:resizeHandles val="exact"/>
        </dgm:presLayoutVars>
      </dgm:prSet>
      <dgm:spPr/>
      <dgm:t>
        <a:bodyPr/>
        <a:lstStyle/>
        <a:p>
          <a:endParaRPr lang="fr-FR"/>
        </a:p>
      </dgm:t>
    </dgm:pt>
    <dgm:pt modelId="{99A181A4-93DC-9B4A-911B-499F280D121E}" type="pres">
      <dgm:prSet presAssocID="{EF44CE12-E0B3-DA4F-8902-5477A9E49DC5}" presName="compositeNode" presStyleCnt="0">
        <dgm:presLayoutVars>
          <dgm:bulletEnabled val="1"/>
        </dgm:presLayoutVars>
      </dgm:prSet>
      <dgm:spPr/>
      <dgm:t>
        <a:bodyPr/>
        <a:lstStyle/>
        <a:p>
          <a:endParaRPr lang="fr-CA"/>
        </a:p>
      </dgm:t>
    </dgm:pt>
    <dgm:pt modelId="{55881915-5C1C-9F4A-A295-A5D4967B7D91}" type="pres">
      <dgm:prSet presAssocID="{EF44CE12-E0B3-DA4F-8902-5477A9E49DC5}" presName="bgRect" presStyleLbl="node1" presStyleIdx="0" presStyleCnt="1"/>
      <dgm:spPr/>
      <dgm:t>
        <a:bodyPr/>
        <a:lstStyle/>
        <a:p>
          <a:endParaRPr lang="fr-FR"/>
        </a:p>
      </dgm:t>
    </dgm:pt>
    <dgm:pt modelId="{BB729679-834D-6342-9577-2F89132D89A9}" type="pres">
      <dgm:prSet presAssocID="{EF44CE12-E0B3-DA4F-8902-5477A9E49DC5}" presName="parentNode" presStyleLbl="node1" presStyleIdx="0" presStyleCnt="1">
        <dgm:presLayoutVars>
          <dgm:chMax val="0"/>
          <dgm:bulletEnabled val="1"/>
        </dgm:presLayoutVars>
      </dgm:prSet>
      <dgm:spPr/>
      <dgm:t>
        <a:bodyPr/>
        <a:lstStyle/>
        <a:p>
          <a:endParaRPr lang="fr-FR"/>
        </a:p>
      </dgm:t>
    </dgm:pt>
    <dgm:pt modelId="{AAAB90D0-4D32-594E-9F5F-6345AADC20D7}" type="pres">
      <dgm:prSet presAssocID="{EF44CE12-E0B3-DA4F-8902-5477A9E49DC5}" presName="childNode" presStyleLbl="node1" presStyleIdx="0" presStyleCnt="1">
        <dgm:presLayoutVars>
          <dgm:bulletEnabled val="1"/>
        </dgm:presLayoutVars>
      </dgm:prSet>
      <dgm:spPr/>
      <dgm:t>
        <a:bodyPr/>
        <a:lstStyle/>
        <a:p>
          <a:endParaRPr lang="fr-FR"/>
        </a:p>
      </dgm:t>
    </dgm:pt>
  </dgm:ptLst>
  <dgm:cxnLst>
    <dgm:cxn modelId="{D200ADFE-C687-2F4C-9852-9E43788B5113}" type="presOf" srcId="{EF44CE12-E0B3-DA4F-8902-5477A9E49DC5}" destId="{BB729679-834D-6342-9577-2F89132D89A9}" srcOrd="1" destOrd="0" presId="urn:microsoft.com/office/officeart/2005/8/layout/hProcess7#1"/>
    <dgm:cxn modelId="{44B93048-7F2B-3B45-B935-72B4648651C7}" srcId="{EF44CE12-E0B3-DA4F-8902-5477A9E49DC5}" destId="{75D821FB-177E-7349-A620-2E6E7DABF232}" srcOrd="0" destOrd="0" parTransId="{A3947F4D-DEC5-6E45-8297-27272FDC27BD}" sibTransId="{06E75CD4-69BA-BF41-8ABB-D827A19FBCD8}"/>
    <dgm:cxn modelId="{54AD18B9-2229-A84C-9FA0-A70363E50A64}" srcId="{ECD90EA2-024B-DC40-A5AE-330D690561F6}" destId="{EF44CE12-E0B3-DA4F-8902-5477A9E49DC5}" srcOrd="0" destOrd="0" parTransId="{BA030C81-C58A-A44A-8245-EBD8F7D621E0}" sibTransId="{F6E3463B-77D4-3044-A2CF-A994CE1340B2}"/>
    <dgm:cxn modelId="{CD65C951-EC17-D447-AEB0-5A2C4A161995}" type="presOf" srcId="{ECD90EA2-024B-DC40-A5AE-330D690561F6}" destId="{C4FB265A-C8C6-AA4C-B0F0-372398D433EC}" srcOrd="0" destOrd="0" presId="urn:microsoft.com/office/officeart/2005/8/layout/hProcess7#1"/>
    <dgm:cxn modelId="{39FF2F05-BC29-744C-B4D2-3FB9CBD3D9FE}" type="presOf" srcId="{75D821FB-177E-7349-A620-2E6E7DABF232}" destId="{AAAB90D0-4D32-594E-9F5F-6345AADC20D7}" srcOrd="0" destOrd="0" presId="urn:microsoft.com/office/officeart/2005/8/layout/hProcess7#1"/>
    <dgm:cxn modelId="{B6657F7A-FF06-2C42-9990-028718B70670}" type="presOf" srcId="{EF44CE12-E0B3-DA4F-8902-5477A9E49DC5}" destId="{55881915-5C1C-9F4A-A295-A5D4967B7D91}" srcOrd="0" destOrd="0" presId="urn:microsoft.com/office/officeart/2005/8/layout/hProcess7#1"/>
    <dgm:cxn modelId="{D79B4B1B-86A5-BB49-A91C-59721DB827AA}" type="presParOf" srcId="{C4FB265A-C8C6-AA4C-B0F0-372398D433EC}" destId="{99A181A4-93DC-9B4A-911B-499F280D121E}" srcOrd="0" destOrd="0" presId="urn:microsoft.com/office/officeart/2005/8/layout/hProcess7#1"/>
    <dgm:cxn modelId="{CD1D6B70-EB06-F24D-A507-68D732AB594D}" type="presParOf" srcId="{99A181A4-93DC-9B4A-911B-499F280D121E}" destId="{55881915-5C1C-9F4A-A295-A5D4967B7D91}" srcOrd="0" destOrd="0" presId="urn:microsoft.com/office/officeart/2005/8/layout/hProcess7#1"/>
    <dgm:cxn modelId="{391699BA-ED26-7943-BB14-B41823E5DD66}" type="presParOf" srcId="{99A181A4-93DC-9B4A-911B-499F280D121E}" destId="{BB729679-834D-6342-9577-2F89132D89A9}" srcOrd="1" destOrd="0" presId="urn:microsoft.com/office/officeart/2005/8/layout/hProcess7#1"/>
    <dgm:cxn modelId="{B5230D6E-27B2-6245-994D-69E56C822873}" type="presParOf" srcId="{99A181A4-93DC-9B4A-911B-499F280D121E}" destId="{AAAB90D0-4D32-594E-9F5F-6345AADC20D7}" srcOrd="2" destOrd="0" presId="urn:microsoft.com/office/officeart/2005/8/layout/hProcess7#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D90EA2-024B-DC40-A5AE-330D690561F6}" type="doc">
      <dgm:prSet loTypeId="urn:microsoft.com/office/officeart/2005/8/layout/hProcess7#1" loCatId="process" qsTypeId="urn:microsoft.com/office/officeart/2005/8/quickstyle/3d3" qsCatId="3D" csTypeId="urn:microsoft.com/office/officeart/2005/8/colors/colorful1" csCatId="colorful" phldr="1"/>
      <dgm:spPr/>
      <dgm:t>
        <a:bodyPr/>
        <a:lstStyle/>
        <a:p>
          <a:endParaRPr lang="fr-FR"/>
        </a:p>
      </dgm:t>
    </dgm:pt>
    <dgm:pt modelId="{AE4FF158-FEBB-EA4C-8D7B-069B9FCF9AC1}">
      <dgm:prSet phldrT="[Texte]" custT="1"/>
      <dgm:spPr/>
      <dgm:t>
        <a:bodyPr/>
        <a:lstStyle/>
        <a:p>
          <a:r>
            <a:rPr lang="fr-FR" sz="1800" dirty="0" smtClean="0"/>
            <a:t>Jeune/Élève</a:t>
          </a:r>
          <a:endParaRPr lang="fr-FR" sz="1800" dirty="0"/>
        </a:p>
      </dgm:t>
    </dgm:pt>
    <dgm:pt modelId="{4ED7BABF-DA08-AD4E-BE82-8FABD99CD815}" type="parTrans" cxnId="{233FF082-69E2-004B-A2FF-585F665F3EF2}">
      <dgm:prSet/>
      <dgm:spPr/>
      <dgm:t>
        <a:bodyPr/>
        <a:lstStyle/>
        <a:p>
          <a:endParaRPr lang="fr-FR" sz="1800"/>
        </a:p>
      </dgm:t>
    </dgm:pt>
    <dgm:pt modelId="{1DA7E63C-104A-B848-978C-772446B80425}" type="sibTrans" cxnId="{233FF082-69E2-004B-A2FF-585F665F3EF2}">
      <dgm:prSet/>
      <dgm:spPr/>
      <dgm:t>
        <a:bodyPr/>
        <a:lstStyle/>
        <a:p>
          <a:endParaRPr lang="fr-FR" sz="1800"/>
        </a:p>
      </dgm:t>
    </dgm:pt>
    <dgm:pt modelId="{5E6A6808-EA61-5A43-B5FA-A673D5873CD7}">
      <dgm:prSet phldrT="[Texte]" custT="1">
        <dgm:style>
          <a:lnRef idx="1">
            <a:schemeClr val="accent6"/>
          </a:lnRef>
          <a:fillRef idx="3">
            <a:schemeClr val="accent6"/>
          </a:fillRef>
          <a:effectRef idx="2">
            <a:schemeClr val="accent6"/>
          </a:effectRef>
          <a:fontRef idx="minor">
            <a:schemeClr val="lt1"/>
          </a:fontRef>
        </dgm:style>
      </dgm:prSet>
      <dgm:spPr/>
      <dgm:t>
        <a:bodyPr/>
        <a:lstStyle/>
        <a:p>
          <a:r>
            <a:rPr lang="en-US" sz="2000" dirty="0" err="1" smtClean="0"/>
            <a:t>Soutien</a:t>
          </a:r>
          <a:r>
            <a:rPr lang="en-US" sz="2000" dirty="0" smtClean="0"/>
            <a:t> </a:t>
          </a:r>
          <a:r>
            <a:rPr lang="en-US" sz="2000" dirty="0" err="1" smtClean="0"/>
            <a:t>à</a:t>
          </a:r>
          <a:r>
            <a:rPr lang="en-US" sz="2000" dirty="0" smtClean="0"/>
            <a:t> la </a:t>
          </a:r>
          <a:r>
            <a:rPr lang="en-US" sz="2000" b="1" dirty="0" smtClean="0"/>
            <a:t>transition du </a:t>
          </a:r>
          <a:r>
            <a:rPr lang="en-US" sz="2000" b="1" dirty="0" err="1" smtClean="0"/>
            <a:t>primaire</a:t>
          </a:r>
          <a:r>
            <a:rPr lang="en-US" sz="2000" b="1" dirty="0" smtClean="0"/>
            <a:t> au </a:t>
          </a:r>
          <a:r>
            <a:rPr lang="en-US" sz="2000" b="1" dirty="0" err="1" smtClean="0"/>
            <a:t>secondaire</a:t>
          </a:r>
          <a:r>
            <a:rPr lang="en-US" sz="2000" b="1" dirty="0" smtClean="0"/>
            <a:t> par des clubs </a:t>
          </a:r>
          <a:r>
            <a:rPr lang="en-US" sz="2000" dirty="0" smtClean="0"/>
            <a:t>science/</a:t>
          </a:r>
          <a:r>
            <a:rPr lang="en-US" sz="2000" dirty="0" err="1" smtClean="0"/>
            <a:t>technologie</a:t>
          </a:r>
          <a:r>
            <a:rPr lang="en-US" sz="2000" dirty="0" smtClean="0"/>
            <a:t> en </a:t>
          </a:r>
          <a:r>
            <a:rPr lang="en-US" sz="2000" dirty="0" err="1" smtClean="0"/>
            <a:t>parascolaire</a:t>
          </a:r>
          <a:r>
            <a:rPr lang="en-US" sz="2000" dirty="0" smtClean="0"/>
            <a:t> (milieu </a:t>
          </a:r>
          <a:r>
            <a:rPr lang="en-US" sz="2000" dirty="0" err="1" smtClean="0"/>
            <a:t>pluriethnique</a:t>
          </a:r>
          <a:r>
            <a:rPr lang="en-US" sz="2000" dirty="0" smtClean="0"/>
            <a:t>)</a:t>
          </a:r>
          <a:endParaRPr lang="fr-FR" sz="2000" dirty="0"/>
        </a:p>
      </dgm:t>
    </dgm:pt>
    <dgm:pt modelId="{407D6197-A0F3-7E4E-9E7A-67728EF93631}" type="parTrans" cxnId="{4271E88B-BA8B-DD44-B7C4-8E5D84A8A562}">
      <dgm:prSet/>
      <dgm:spPr/>
      <dgm:t>
        <a:bodyPr/>
        <a:lstStyle/>
        <a:p>
          <a:endParaRPr lang="fr-FR" sz="1800"/>
        </a:p>
      </dgm:t>
    </dgm:pt>
    <dgm:pt modelId="{1A99889B-35B4-2946-9C9E-0B4EE47AE8A2}" type="sibTrans" cxnId="{4271E88B-BA8B-DD44-B7C4-8E5D84A8A562}">
      <dgm:prSet/>
      <dgm:spPr/>
      <dgm:t>
        <a:bodyPr/>
        <a:lstStyle/>
        <a:p>
          <a:endParaRPr lang="fr-FR" sz="1800"/>
        </a:p>
      </dgm:t>
    </dgm:pt>
    <dgm:pt modelId="{57ECCC16-029B-0A43-821A-55D555B706FA}">
      <dgm:prSet phldrT="[Texte]" custT="1"/>
      <dgm:spPr/>
      <dgm:t>
        <a:bodyPr/>
        <a:lstStyle/>
        <a:p>
          <a:r>
            <a:rPr lang="fr-FR" sz="1800" dirty="0" smtClean="0"/>
            <a:t>Stagiaire</a:t>
          </a:r>
          <a:endParaRPr lang="fr-FR" sz="1800" dirty="0"/>
        </a:p>
      </dgm:t>
    </dgm:pt>
    <dgm:pt modelId="{9D6D7BFE-0160-FA4D-805B-53806B8D9B99}" type="parTrans" cxnId="{30CA250D-F51B-D04C-8437-7C8D0E860C89}">
      <dgm:prSet/>
      <dgm:spPr/>
      <dgm:t>
        <a:bodyPr/>
        <a:lstStyle/>
        <a:p>
          <a:endParaRPr lang="fr-FR" sz="1800"/>
        </a:p>
      </dgm:t>
    </dgm:pt>
    <dgm:pt modelId="{17CE0343-FBB1-F044-8852-7CF45624541E}" type="sibTrans" cxnId="{30CA250D-F51B-D04C-8437-7C8D0E860C89}">
      <dgm:prSet/>
      <dgm:spPr/>
      <dgm:t>
        <a:bodyPr/>
        <a:lstStyle/>
        <a:p>
          <a:endParaRPr lang="fr-FR" sz="1800"/>
        </a:p>
      </dgm:t>
    </dgm:pt>
    <dgm:pt modelId="{7052F1B6-3371-2346-8C8D-FDC8792AC204}">
      <dgm:prSet phldrT="[Texte]" custT="1"/>
      <dgm:spPr/>
      <dgm:t>
        <a:bodyPr/>
        <a:lstStyle/>
        <a:p>
          <a:endParaRPr lang="en-US" sz="1800" smtClean="0"/>
        </a:p>
        <a:p>
          <a:r>
            <a:rPr lang="en-US" sz="2000" smtClean="0"/>
            <a:t>Développement </a:t>
          </a:r>
          <a:r>
            <a:rPr lang="en-US" sz="2000" b="1" smtClean="0"/>
            <a:t>d’espaces de stages </a:t>
          </a:r>
          <a:r>
            <a:rPr lang="en-US" sz="2000" b="0" smtClean="0"/>
            <a:t>en milieu </a:t>
          </a:r>
          <a:r>
            <a:rPr lang="en-US" sz="2000" smtClean="0"/>
            <a:t>parascolaire/hors scolaire</a:t>
          </a:r>
          <a:endParaRPr lang="fr-FR" sz="2000" dirty="0"/>
        </a:p>
      </dgm:t>
    </dgm:pt>
    <dgm:pt modelId="{302CCD08-CCCD-5F4A-9645-615076091FCD}" type="parTrans" cxnId="{62B3244D-5B72-3445-995D-3E02CFD75F06}">
      <dgm:prSet/>
      <dgm:spPr/>
      <dgm:t>
        <a:bodyPr/>
        <a:lstStyle/>
        <a:p>
          <a:endParaRPr lang="fr-FR" sz="1800"/>
        </a:p>
      </dgm:t>
    </dgm:pt>
    <dgm:pt modelId="{370F469D-D8DA-EF4B-8B72-DD6D174A3060}" type="sibTrans" cxnId="{62B3244D-5B72-3445-995D-3E02CFD75F06}">
      <dgm:prSet/>
      <dgm:spPr/>
      <dgm:t>
        <a:bodyPr/>
        <a:lstStyle/>
        <a:p>
          <a:endParaRPr lang="fr-FR" sz="1800"/>
        </a:p>
      </dgm:t>
    </dgm:pt>
    <dgm:pt modelId="{EF44CE12-E0B3-DA4F-8902-5477A9E49DC5}">
      <dgm:prSet phldrT="[Texte]" custT="1"/>
      <dgm:spPr/>
      <dgm:t>
        <a:bodyPr/>
        <a:lstStyle/>
        <a:p>
          <a:r>
            <a:rPr lang="fr-FR" sz="1800" smtClean="0"/>
            <a:t>Modèle de partenariat</a:t>
          </a:r>
          <a:endParaRPr lang="fr-FR" sz="1800" dirty="0"/>
        </a:p>
      </dgm:t>
    </dgm:pt>
    <dgm:pt modelId="{BA030C81-C58A-A44A-8245-EBD8F7D621E0}" type="parTrans" cxnId="{54AD18B9-2229-A84C-9FA0-A70363E50A64}">
      <dgm:prSet/>
      <dgm:spPr/>
      <dgm:t>
        <a:bodyPr/>
        <a:lstStyle/>
        <a:p>
          <a:endParaRPr lang="fr-FR" sz="1800"/>
        </a:p>
      </dgm:t>
    </dgm:pt>
    <dgm:pt modelId="{F6E3463B-77D4-3044-A2CF-A994CE1340B2}" type="sibTrans" cxnId="{54AD18B9-2229-A84C-9FA0-A70363E50A64}">
      <dgm:prSet/>
      <dgm:spPr/>
      <dgm:t>
        <a:bodyPr/>
        <a:lstStyle/>
        <a:p>
          <a:endParaRPr lang="fr-FR" sz="1800"/>
        </a:p>
      </dgm:t>
    </dgm:pt>
    <dgm:pt modelId="{75D821FB-177E-7349-A620-2E6E7DABF232}">
      <dgm:prSet phldrT="[Texte]" custT="1"/>
      <dgm:spPr/>
      <dgm:t>
        <a:bodyPr/>
        <a:lstStyle/>
        <a:p>
          <a:endParaRPr lang="en-US" sz="1800" dirty="0" smtClean="0"/>
        </a:p>
        <a:p>
          <a:r>
            <a:rPr lang="en-US" sz="2000" dirty="0" err="1" smtClean="0"/>
            <a:t>Développement</a:t>
          </a:r>
          <a:r>
            <a:rPr lang="en-US" sz="2000" dirty="0" smtClean="0"/>
            <a:t> de </a:t>
          </a:r>
          <a:r>
            <a:rPr lang="en-US" sz="2000" b="1" dirty="0" smtClean="0"/>
            <a:t>collaborations </a:t>
          </a:r>
          <a:r>
            <a:rPr lang="en-US" sz="2000" dirty="0" smtClean="0"/>
            <a:t>entre </a:t>
          </a:r>
          <a:r>
            <a:rPr lang="en-US" sz="2000" dirty="0" err="1" smtClean="0"/>
            <a:t>l’université</a:t>
          </a:r>
          <a:r>
            <a:rPr lang="en-US" sz="2000" dirty="0" smtClean="0"/>
            <a:t>, la </a:t>
          </a:r>
          <a:r>
            <a:rPr lang="en-US" sz="2000" dirty="0" err="1" smtClean="0"/>
            <a:t>communauté</a:t>
          </a:r>
          <a:r>
            <a:rPr lang="en-US" sz="2000" dirty="0" smtClean="0"/>
            <a:t> et les </a:t>
          </a:r>
          <a:r>
            <a:rPr lang="en-US" sz="2000" dirty="0" err="1" smtClean="0"/>
            <a:t>milieux</a:t>
          </a:r>
          <a:r>
            <a:rPr lang="en-US" sz="2000" dirty="0" smtClean="0"/>
            <a:t> </a:t>
          </a:r>
          <a:r>
            <a:rPr lang="en-US" sz="2000" dirty="0" err="1" smtClean="0"/>
            <a:t>scolaires</a:t>
          </a:r>
          <a:endParaRPr lang="fr-FR" sz="2000" dirty="0"/>
        </a:p>
      </dgm:t>
    </dgm:pt>
    <dgm:pt modelId="{A3947F4D-DEC5-6E45-8297-27272FDC27BD}" type="parTrans" cxnId="{44B93048-7F2B-3B45-B935-72B4648651C7}">
      <dgm:prSet/>
      <dgm:spPr/>
      <dgm:t>
        <a:bodyPr/>
        <a:lstStyle/>
        <a:p>
          <a:endParaRPr lang="fr-FR" sz="1800"/>
        </a:p>
      </dgm:t>
    </dgm:pt>
    <dgm:pt modelId="{06E75CD4-69BA-BF41-8ABB-D827A19FBCD8}" type="sibTrans" cxnId="{44B93048-7F2B-3B45-B935-72B4648651C7}">
      <dgm:prSet/>
      <dgm:spPr/>
      <dgm:t>
        <a:bodyPr/>
        <a:lstStyle/>
        <a:p>
          <a:endParaRPr lang="fr-FR" sz="1800"/>
        </a:p>
      </dgm:t>
    </dgm:pt>
    <dgm:pt modelId="{C4FB265A-C8C6-AA4C-B0F0-372398D433EC}" type="pres">
      <dgm:prSet presAssocID="{ECD90EA2-024B-DC40-A5AE-330D690561F6}" presName="Name0" presStyleCnt="0">
        <dgm:presLayoutVars>
          <dgm:dir/>
          <dgm:animLvl val="lvl"/>
          <dgm:resizeHandles val="exact"/>
        </dgm:presLayoutVars>
      </dgm:prSet>
      <dgm:spPr/>
      <dgm:t>
        <a:bodyPr/>
        <a:lstStyle/>
        <a:p>
          <a:endParaRPr lang="fr-FR"/>
        </a:p>
      </dgm:t>
    </dgm:pt>
    <dgm:pt modelId="{B0EA00DF-C2C7-BF40-8F92-C05094396F7A}" type="pres">
      <dgm:prSet presAssocID="{AE4FF158-FEBB-EA4C-8D7B-069B9FCF9AC1}" presName="compositeNode" presStyleCnt="0">
        <dgm:presLayoutVars>
          <dgm:bulletEnabled val="1"/>
        </dgm:presLayoutVars>
      </dgm:prSet>
      <dgm:spPr/>
      <dgm:t>
        <a:bodyPr/>
        <a:lstStyle/>
        <a:p>
          <a:endParaRPr lang="fr-CA"/>
        </a:p>
      </dgm:t>
    </dgm:pt>
    <dgm:pt modelId="{FB01D55A-F856-DE4F-88BD-DEB25EEDDDFC}" type="pres">
      <dgm:prSet presAssocID="{AE4FF158-FEBB-EA4C-8D7B-069B9FCF9AC1}" presName="bgRect" presStyleLbl="node1" presStyleIdx="0" presStyleCnt="3" custLinFactNeighborX="-23"/>
      <dgm:spPr/>
      <dgm:t>
        <a:bodyPr/>
        <a:lstStyle/>
        <a:p>
          <a:endParaRPr lang="fr-FR"/>
        </a:p>
      </dgm:t>
    </dgm:pt>
    <dgm:pt modelId="{D0746064-00AC-3440-B55D-245BD6616B0E}" type="pres">
      <dgm:prSet presAssocID="{AE4FF158-FEBB-EA4C-8D7B-069B9FCF9AC1}" presName="parentNode" presStyleLbl="node1" presStyleIdx="0" presStyleCnt="3">
        <dgm:presLayoutVars>
          <dgm:chMax val="0"/>
          <dgm:bulletEnabled val="1"/>
        </dgm:presLayoutVars>
      </dgm:prSet>
      <dgm:spPr/>
      <dgm:t>
        <a:bodyPr/>
        <a:lstStyle/>
        <a:p>
          <a:endParaRPr lang="fr-FR"/>
        </a:p>
      </dgm:t>
    </dgm:pt>
    <dgm:pt modelId="{67FA2E3E-6FDD-2640-A359-F9C92C27015F}" type="pres">
      <dgm:prSet presAssocID="{AE4FF158-FEBB-EA4C-8D7B-069B9FCF9AC1}" presName="childNode" presStyleLbl="node1" presStyleIdx="0" presStyleCnt="3">
        <dgm:presLayoutVars>
          <dgm:bulletEnabled val="1"/>
        </dgm:presLayoutVars>
      </dgm:prSet>
      <dgm:spPr/>
      <dgm:t>
        <a:bodyPr/>
        <a:lstStyle/>
        <a:p>
          <a:endParaRPr lang="fr-FR"/>
        </a:p>
      </dgm:t>
    </dgm:pt>
    <dgm:pt modelId="{17CD8014-5C7D-1D4E-A4F6-18AE6F221DB1}" type="pres">
      <dgm:prSet presAssocID="{1DA7E63C-104A-B848-978C-772446B80425}" presName="hSp" presStyleCnt="0"/>
      <dgm:spPr/>
      <dgm:t>
        <a:bodyPr/>
        <a:lstStyle/>
        <a:p>
          <a:endParaRPr lang="fr-CA"/>
        </a:p>
      </dgm:t>
    </dgm:pt>
    <dgm:pt modelId="{D95084E5-FF25-614D-B869-19C030D8AE61}" type="pres">
      <dgm:prSet presAssocID="{1DA7E63C-104A-B848-978C-772446B80425}" presName="vProcSp" presStyleCnt="0"/>
      <dgm:spPr/>
      <dgm:t>
        <a:bodyPr/>
        <a:lstStyle/>
        <a:p>
          <a:endParaRPr lang="fr-CA"/>
        </a:p>
      </dgm:t>
    </dgm:pt>
    <dgm:pt modelId="{81FFA6C1-CCDF-8A47-8F8B-7467217974C1}" type="pres">
      <dgm:prSet presAssocID="{1DA7E63C-104A-B848-978C-772446B80425}" presName="vSp1" presStyleCnt="0"/>
      <dgm:spPr/>
      <dgm:t>
        <a:bodyPr/>
        <a:lstStyle/>
        <a:p>
          <a:endParaRPr lang="fr-CA"/>
        </a:p>
      </dgm:t>
    </dgm:pt>
    <dgm:pt modelId="{247DF1BD-5E87-F245-97F6-8165B33420AB}" type="pres">
      <dgm:prSet presAssocID="{1DA7E63C-104A-B848-978C-772446B80425}" presName="simulatedConn" presStyleLbl="solidFgAcc1" presStyleIdx="0" presStyleCnt="2" custLinFactNeighborX="5484" custLinFactNeighborY="-46357"/>
      <dgm:spPr/>
      <dgm:t>
        <a:bodyPr/>
        <a:lstStyle/>
        <a:p>
          <a:endParaRPr lang="fr-CA"/>
        </a:p>
      </dgm:t>
    </dgm:pt>
    <dgm:pt modelId="{59CDCE68-E0D2-274F-9458-494D8C0B4D1A}" type="pres">
      <dgm:prSet presAssocID="{1DA7E63C-104A-B848-978C-772446B80425}" presName="vSp2" presStyleCnt="0"/>
      <dgm:spPr/>
      <dgm:t>
        <a:bodyPr/>
        <a:lstStyle/>
        <a:p>
          <a:endParaRPr lang="fr-CA"/>
        </a:p>
      </dgm:t>
    </dgm:pt>
    <dgm:pt modelId="{F2A6ABE7-7C48-024A-AE28-93995E81BA81}" type="pres">
      <dgm:prSet presAssocID="{1DA7E63C-104A-B848-978C-772446B80425}" presName="sibTrans" presStyleCnt="0"/>
      <dgm:spPr/>
      <dgm:t>
        <a:bodyPr/>
        <a:lstStyle/>
        <a:p>
          <a:endParaRPr lang="fr-CA"/>
        </a:p>
      </dgm:t>
    </dgm:pt>
    <dgm:pt modelId="{42A43E56-9F40-E14A-B756-2C741FB88C52}" type="pres">
      <dgm:prSet presAssocID="{57ECCC16-029B-0A43-821A-55D555B706FA}" presName="compositeNode" presStyleCnt="0">
        <dgm:presLayoutVars>
          <dgm:bulletEnabled val="1"/>
        </dgm:presLayoutVars>
      </dgm:prSet>
      <dgm:spPr/>
      <dgm:t>
        <a:bodyPr/>
        <a:lstStyle/>
        <a:p>
          <a:endParaRPr lang="fr-CA"/>
        </a:p>
      </dgm:t>
    </dgm:pt>
    <dgm:pt modelId="{A2E907ED-6080-9843-BAB1-9705215959B5}" type="pres">
      <dgm:prSet presAssocID="{57ECCC16-029B-0A43-821A-55D555B706FA}" presName="bgRect" presStyleLbl="node1" presStyleIdx="1" presStyleCnt="3"/>
      <dgm:spPr/>
      <dgm:t>
        <a:bodyPr/>
        <a:lstStyle/>
        <a:p>
          <a:endParaRPr lang="fr-FR"/>
        </a:p>
      </dgm:t>
    </dgm:pt>
    <dgm:pt modelId="{CA5C87FE-63AE-0441-BB0E-EBE4D3C0C460}" type="pres">
      <dgm:prSet presAssocID="{57ECCC16-029B-0A43-821A-55D555B706FA}" presName="parentNode" presStyleLbl="node1" presStyleIdx="1" presStyleCnt="3">
        <dgm:presLayoutVars>
          <dgm:chMax val="0"/>
          <dgm:bulletEnabled val="1"/>
        </dgm:presLayoutVars>
      </dgm:prSet>
      <dgm:spPr/>
      <dgm:t>
        <a:bodyPr/>
        <a:lstStyle/>
        <a:p>
          <a:endParaRPr lang="fr-FR"/>
        </a:p>
      </dgm:t>
    </dgm:pt>
    <dgm:pt modelId="{E1097DF9-BB08-D747-B508-B5F8E82CA177}" type="pres">
      <dgm:prSet presAssocID="{57ECCC16-029B-0A43-821A-55D555B706FA}" presName="childNode" presStyleLbl="node1" presStyleIdx="1" presStyleCnt="3">
        <dgm:presLayoutVars>
          <dgm:bulletEnabled val="1"/>
        </dgm:presLayoutVars>
      </dgm:prSet>
      <dgm:spPr/>
      <dgm:t>
        <a:bodyPr/>
        <a:lstStyle/>
        <a:p>
          <a:endParaRPr lang="fr-FR"/>
        </a:p>
      </dgm:t>
    </dgm:pt>
    <dgm:pt modelId="{0CF4FC14-CA43-5147-9F1B-64F62801C582}" type="pres">
      <dgm:prSet presAssocID="{17CE0343-FBB1-F044-8852-7CF45624541E}" presName="hSp" presStyleCnt="0"/>
      <dgm:spPr/>
      <dgm:t>
        <a:bodyPr/>
        <a:lstStyle/>
        <a:p>
          <a:endParaRPr lang="fr-CA"/>
        </a:p>
      </dgm:t>
    </dgm:pt>
    <dgm:pt modelId="{04705972-2C9F-5C47-B5E2-95AA1AA2AE15}" type="pres">
      <dgm:prSet presAssocID="{17CE0343-FBB1-F044-8852-7CF45624541E}" presName="vProcSp" presStyleCnt="0"/>
      <dgm:spPr/>
      <dgm:t>
        <a:bodyPr/>
        <a:lstStyle/>
        <a:p>
          <a:endParaRPr lang="fr-CA"/>
        </a:p>
      </dgm:t>
    </dgm:pt>
    <dgm:pt modelId="{FDB8DCD2-D095-0041-8D38-DE4DFEF569ED}" type="pres">
      <dgm:prSet presAssocID="{17CE0343-FBB1-F044-8852-7CF45624541E}" presName="vSp1" presStyleCnt="0"/>
      <dgm:spPr/>
      <dgm:t>
        <a:bodyPr/>
        <a:lstStyle/>
        <a:p>
          <a:endParaRPr lang="fr-CA"/>
        </a:p>
      </dgm:t>
    </dgm:pt>
    <dgm:pt modelId="{CB4636FC-7B8E-2E45-A466-A3F3EA12CDF9}" type="pres">
      <dgm:prSet presAssocID="{17CE0343-FBB1-F044-8852-7CF45624541E}" presName="simulatedConn" presStyleLbl="solidFgAcc1" presStyleIdx="1" presStyleCnt="2" custLinFactNeighborX="-5644" custLinFactNeighborY="-44842"/>
      <dgm:spPr/>
      <dgm:t>
        <a:bodyPr/>
        <a:lstStyle/>
        <a:p>
          <a:endParaRPr lang="fr-CA"/>
        </a:p>
      </dgm:t>
    </dgm:pt>
    <dgm:pt modelId="{0439E447-C9EB-CB43-B4BC-DCBB616CEBF6}" type="pres">
      <dgm:prSet presAssocID="{17CE0343-FBB1-F044-8852-7CF45624541E}" presName="vSp2" presStyleCnt="0"/>
      <dgm:spPr/>
      <dgm:t>
        <a:bodyPr/>
        <a:lstStyle/>
        <a:p>
          <a:endParaRPr lang="fr-CA"/>
        </a:p>
      </dgm:t>
    </dgm:pt>
    <dgm:pt modelId="{F71B8346-0C19-374C-B6F3-A8F5DB571595}" type="pres">
      <dgm:prSet presAssocID="{17CE0343-FBB1-F044-8852-7CF45624541E}" presName="sibTrans" presStyleCnt="0"/>
      <dgm:spPr/>
      <dgm:t>
        <a:bodyPr/>
        <a:lstStyle/>
        <a:p>
          <a:endParaRPr lang="fr-CA"/>
        </a:p>
      </dgm:t>
    </dgm:pt>
    <dgm:pt modelId="{99A181A4-93DC-9B4A-911B-499F280D121E}" type="pres">
      <dgm:prSet presAssocID="{EF44CE12-E0B3-DA4F-8902-5477A9E49DC5}" presName="compositeNode" presStyleCnt="0">
        <dgm:presLayoutVars>
          <dgm:bulletEnabled val="1"/>
        </dgm:presLayoutVars>
      </dgm:prSet>
      <dgm:spPr/>
      <dgm:t>
        <a:bodyPr/>
        <a:lstStyle/>
        <a:p>
          <a:endParaRPr lang="fr-CA"/>
        </a:p>
      </dgm:t>
    </dgm:pt>
    <dgm:pt modelId="{55881915-5C1C-9F4A-A295-A5D4967B7D91}" type="pres">
      <dgm:prSet presAssocID="{EF44CE12-E0B3-DA4F-8902-5477A9E49DC5}" presName="bgRect" presStyleLbl="node1" presStyleIdx="2" presStyleCnt="3"/>
      <dgm:spPr/>
      <dgm:t>
        <a:bodyPr/>
        <a:lstStyle/>
        <a:p>
          <a:endParaRPr lang="fr-FR"/>
        </a:p>
      </dgm:t>
    </dgm:pt>
    <dgm:pt modelId="{BB729679-834D-6342-9577-2F89132D89A9}" type="pres">
      <dgm:prSet presAssocID="{EF44CE12-E0B3-DA4F-8902-5477A9E49DC5}" presName="parentNode" presStyleLbl="node1" presStyleIdx="2" presStyleCnt="3">
        <dgm:presLayoutVars>
          <dgm:chMax val="0"/>
          <dgm:bulletEnabled val="1"/>
        </dgm:presLayoutVars>
      </dgm:prSet>
      <dgm:spPr/>
      <dgm:t>
        <a:bodyPr/>
        <a:lstStyle/>
        <a:p>
          <a:endParaRPr lang="fr-FR"/>
        </a:p>
      </dgm:t>
    </dgm:pt>
    <dgm:pt modelId="{AAAB90D0-4D32-594E-9F5F-6345AADC20D7}" type="pres">
      <dgm:prSet presAssocID="{EF44CE12-E0B3-DA4F-8902-5477A9E49DC5}" presName="childNode" presStyleLbl="node1" presStyleIdx="2" presStyleCnt="3">
        <dgm:presLayoutVars>
          <dgm:bulletEnabled val="1"/>
        </dgm:presLayoutVars>
      </dgm:prSet>
      <dgm:spPr/>
      <dgm:t>
        <a:bodyPr/>
        <a:lstStyle/>
        <a:p>
          <a:endParaRPr lang="fr-FR"/>
        </a:p>
      </dgm:t>
    </dgm:pt>
  </dgm:ptLst>
  <dgm:cxnLst>
    <dgm:cxn modelId="{233FF082-69E2-004B-A2FF-585F665F3EF2}" srcId="{ECD90EA2-024B-DC40-A5AE-330D690561F6}" destId="{AE4FF158-FEBB-EA4C-8D7B-069B9FCF9AC1}" srcOrd="0" destOrd="0" parTransId="{4ED7BABF-DA08-AD4E-BE82-8FABD99CD815}" sibTransId="{1DA7E63C-104A-B848-978C-772446B80425}"/>
    <dgm:cxn modelId="{6B7701F1-4A29-F340-8CC6-7BBA481B8184}" type="presOf" srcId="{EF44CE12-E0B3-DA4F-8902-5477A9E49DC5}" destId="{55881915-5C1C-9F4A-A295-A5D4967B7D91}" srcOrd="0" destOrd="0" presId="urn:microsoft.com/office/officeart/2005/8/layout/hProcess7#1"/>
    <dgm:cxn modelId="{C18BE692-230B-AB4A-A200-4B5F504F929D}" type="presOf" srcId="{EF44CE12-E0B3-DA4F-8902-5477A9E49DC5}" destId="{BB729679-834D-6342-9577-2F89132D89A9}" srcOrd="1" destOrd="0" presId="urn:microsoft.com/office/officeart/2005/8/layout/hProcess7#1"/>
    <dgm:cxn modelId="{4271E88B-BA8B-DD44-B7C4-8E5D84A8A562}" srcId="{AE4FF158-FEBB-EA4C-8D7B-069B9FCF9AC1}" destId="{5E6A6808-EA61-5A43-B5FA-A673D5873CD7}" srcOrd="0" destOrd="0" parTransId="{407D6197-A0F3-7E4E-9E7A-67728EF93631}" sibTransId="{1A99889B-35B4-2946-9C9E-0B4EE47AE8A2}"/>
    <dgm:cxn modelId="{62B3244D-5B72-3445-995D-3E02CFD75F06}" srcId="{57ECCC16-029B-0A43-821A-55D555B706FA}" destId="{7052F1B6-3371-2346-8C8D-FDC8792AC204}" srcOrd="0" destOrd="0" parTransId="{302CCD08-CCCD-5F4A-9645-615076091FCD}" sibTransId="{370F469D-D8DA-EF4B-8B72-DD6D174A3060}"/>
    <dgm:cxn modelId="{D28EA4B9-EF1C-C643-B5D9-E7FC6968F161}" type="presOf" srcId="{57ECCC16-029B-0A43-821A-55D555B706FA}" destId="{A2E907ED-6080-9843-BAB1-9705215959B5}" srcOrd="0" destOrd="0" presId="urn:microsoft.com/office/officeart/2005/8/layout/hProcess7#1"/>
    <dgm:cxn modelId="{30CA250D-F51B-D04C-8437-7C8D0E860C89}" srcId="{ECD90EA2-024B-DC40-A5AE-330D690561F6}" destId="{57ECCC16-029B-0A43-821A-55D555B706FA}" srcOrd="1" destOrd="0" parTransId="{9D6D7BFE-0160-FA4D-805B-53806B8D9B99}" sibTransId="{17CE0343-FBB1-F044-8852-7CF45624541E}"/>
    <dgm:cxn modelId="{2CA3EAB5-704D-9B43-9788-566A0A0E7352}" type="presOf" srcId="{5E6A6808-EA61-5A43-B5FA-A673D5873CD7}" destId="{67FA2E3E-6FDD-2640-A359-F9C92C27015F}" srcOrd="0" destOrd="0" presId="urn:microsoft.com/office/officeart/2005/8/layout/hProcess7#1"/>
    <dgm:cxn modelId="{16A03E79-68FC-6344-BC6C-7792E8C73D79}" type="presOf" srcId="{7052F1B6-3371-2346-8C8D-FDC8792AC204}" destId="{E1097DF9-BB08-D747-B508-B5F8E82CA177}" srcOrd="0" destOrd="0" presId="urn:microsoft.com/office/officeart/2005/8/layout/hProcess7#1"/>
    <dgm:cxn modelId="{C5274B1E-E44C-2144-893A-208465B7AB6A}" type="presOf" srcId="{75D821FB-177E-7349-A620-2E6E7DABF232}" destId="{AAAB90D0-4D32-594E-9F5F-6345AADC20D7}" srcOrd="0" destOrd="0" presId="urn:microsoft.com/office/officeart/2005/8/layout/hProcess7#1"/>
    <dgm:cxn modelId="{EBE2D74A-046E-DA4E-99F9-EBF33004DFFA}" type="presOf" srcId="{AE4FF158-FEBB-EA4C-8D7B-069B9FCF9AC1}" destId="{FB01D55A-F856-DE4F-88BD-DEB25EEDDDFC}" srcOrd="0" destOrd="0" presId="urn:microsoft.com/office/officeart/2005/8/layout/hProcess7#1"/>
    <dgm:cxn modelId="{54AD18B9-2229-A84C-9FA0-A70363E50A64}" srcId="{ECD90EA2-024B-DC40-A5AE-330D690561F6}" destId="{EF44CE12-E0B3-DA4F-8902-5477A9E49DC5}" srcOrd="2" destOrd="0" parTransId="{BA030C81-C58A-A44A-8245-EBD8F7D621E0}" sibTransId="{F6E3463B-77D4-3044-A2CF-A994CE1340B2}"/>
    <dgm:cxn modelId="{44B93048-7F2B-3B45-B935-72B4648651C7}" srcId="{EF44CE12-E0B3-DA4F-8902-5477A9E49DC5}" destId="{75D821FB-177E-7349-A620-2E6E7DABF232}" srcOrd="0" destOrd="0" parTransId="{A3947F4D-DEC5-6E45-8297-27272FDC27BD}" sibTransId="{06E75CD4-69BA-BF41-8ABB-D827A19FBCD8}"/>
    <dgm:cxn modelId="{5568EE1E-6D5C-F346-B668-7F1CEACE5F92}" type="presOf" srcId="{AE4FF158-FEBB-EA4C-8D7B-069B9FCF9AC1}" destId="{D0746064-00AC-3440-B55D-245BD6616B0E}" srcOrd="1" destOrd="0" presId="urn:microsoft.com/office/officeart/2005/8/layout/hProcess7#1"/>
    <dgm:cxn modelId="{1C3614B5-3ED5-C84A-8172-FEEF927D2E5D}" type="presOf" srcId="{ECD90EA2-024B-DC40-A5AE-330D690561F6}" destId="{C4FB265A-C8C6-AA4C-B0F0-372398D433EC}" srcOrd="0" destOrd="0" presId="urn:microsoft.com/office/officeart/2005/8/layout/hProcess7#1"/>
    <dgm:cxn modelId="{F7DB62BC-855C-7541-AF46-21F7BD0E0A0A}" type="presOf" srcId="{57ECCC16-029B-0A43-821A-55D555B706FA}" destId="{CA5C87FE-63AE-0441-BB0E-EBE4D3C0C460}" srcOrd="1" destOrd="0" presId="urn:microsoft.com/office/officeart/2005/8/layout/hProcess7#1"/>
    <dgm:cxn modelId="{A6129496-E3FF-8744-B31F-C96DA98B95A7}" type="presParOf" srcId="{C4FB265A-C8C6-AA4C-B0F0-372398D433EC}" destId="{B0EA00DF-C2C7-BF40-8F92-C05094396F7A}" srcOrd="0" destOrd="0" presId="urn:microsoft.com/office/officeart/2005/8/layout/hProcess7#1"/>
    <dgm:cxn modelId="{329CE5B6-0BDD-3F48-BDF8-5A080302E36B}" type="presParOf" srcId="{B0EA00DF-C2C7-BF40-8F92-C05094396F7A}" destId="{FB01D55A-F856-DE4F-88BD-DEB25EEDDDFC}" srcOrd="0" destOrd="0" presId="urn:microsoft.com/office/officeart/2005/8/layout/hProcess7#1"/>
    <dgm:cxn modelId="{3EE8D359-528E-744C-8114-8BB1AB83CEF8}" type="presParOf" srcId="{B0EA00DF-C2C7-BF40-8F92-C05094396F7A}" destId="{D0746064-00AC-3440-B55D-245BD6616B0E}" srcOrd="1" destOrd="0" presId="urn:microsoft.com/office/officeart/2005/8/layout/hProcess7#1"/>
    <dgm:cxn modelId="{3B36B4E9-AD0D-E446-AF79-E11B115ABD8A}" type="presParOf" srcId="{B0EA00DF-C2C7-BF40-8F92-C05094396F7A}" destId="{67FA2E3E-6FDD-2640-A359-F9C92C27015F}" srcOrd="2" destOrd="0" presId="urn:microsoft.com/office/officeart/2005/8/layout/hProcess7#1"/>
    <dgm:cxn modelId="{AFE9A79D-1867-2741-8A82-068384373B85}" type="presParOf" srcId="{C4FB265A-C8C6-AA4C-B0F0-372398D433EC}" destId="{17CD8014-5C7D-1D4E-A4F6-18AE6F221DB1}" srcOrd="1" destOrd="0" presId="urn:microsoft.com/office/officeart/2005/8/layout/hProcess7#1"/>
    <dgm:cxn modelId="{AD3CDFE0-87DB-8940-840D-793FD4EFC77D}" type="presParOf" srcId="{C4FB265A-C8C6-AA4C-B0F0-372398D433EC}" destId="{D95084E5-FF25-614D-B869-19C030D8AE61}" srcOrd="2" destOrd="0" presId="urn:microsoft.com/office/officeart/2005/8/layout/hProcess7#1"/>
    <dgm:cxn modelId="{1E8B470B-B14B-B444-BC23-CFD2BF780323}" type="presParOf" srcId="{D95084E5-FF25-614D-B869-19C030D8AE61}" destId="{81FFA6C1-CCDF-8A47-8F8B-7467217974C1}" srcOrd="0" destOrd="0" presId="urn:microsoft.com/office/officeart/2005/8/layout/hProcess7#1"/>
    <dgm:cxn modelId="{7622710B-366E-624A-A6A9-744274B86040}" type="presParOf" srcId="{D95084E5-FF25-614D-B869-19C030D8AE61}" destId="{247DF1BD-5E87-F245-97F6-8165B33420AB}" srcOrd="1" destOrd="0" presId="urn:microsoft.com/office/officeart/2005/8/layout/hProcess7#1"/>
    <dgm:cxn modelId="{A72262AF-1AF9-5F4F-BB16-F8652C4D5123}" type="presParOf" srcId="{D95084E5-FF25-614D-B869-19C030D8AE61}" destId="{59CDCE68-E0D2-274F-9458-494D8C0B4D1A}" srcOrd="2" destOrd="0" presId="urn:microsoft.com/office/officeart/2005/8/layout/hProcess7#1"/>
    <dgm:cxn modelId="{6B109843-FB9B-764C-A6FA-1F53EAF71095}" type="presParOf" srcId="{C4FB265A-C8C6-AA4C-B0F0-372398D433EC}" destId="{F2A6ABE7-7C48-024A-AE28-93995E81BA81}" srcOrd="3" destOrd="0" presId="urn:microsoft.com/office/officeart/2005/8/layout/hProcess7#1"/>
    <dgm:cxn modelId="{6FC9C9FC-8AE0-C947-8812-6821859F4DCF}" type="presParOf" srcId="{C4FB265A-C8C6-AA4C-B0F0-372398D433EC}" destId="{42A43E56-9F40-E14A-B756-2C741FB88C52}" srcOrd="4" destOrd="0" presId="urn:microsoft.com/office/officeart/2005/8/layout/hProcess7#1"/>
    <dgm:cxn modelId="{6952D4CD-6F91-2443-B77A-2D61DDDDFA93}" type="presParOf" srcId="{42A43E56-9F40-E14A-B756-2C741FB88C52}" destId="{A2E907ED-6080-9843-BAB1-9705215959B5}" srcOrd="0" destOrd="0" presId="urn:microsoft.com/office/officeart/2005/8/layout/hProcess7#1"/>
    <dgm:cxn modelId="{5BE309DA-DBD6-FD4B-A12F-056C2A9E8551}" type="presParOf" srcId="{42A43E56-9F40-E14A-B756-2C741FB88C52}" destId="{CA5C87FE-63AE-0441-BB0E-EBE4D3C0C460}" srcOrd="1" destOrd="0" presId="urn:microsoft.com/office/officeart/2005/8/layout/hProcess7#1"/>
    <dgm:cxn modelId="{2CFC9EB4-0634-024E-9D8B-A21535E98E14}" type="presParOf" srcId="{42A43E56-9F40-E14A-B756-2C741FB88C52}" destId="{E1097DF9-BB08-D747-B508-B5F8E82CA177}" srcOrd="2" destOrd="0" presId="urn:microsoft.com/office/officeart/2005/8/layout/hProcess7#1"/>
    <dgm:cxn modelId="{B37748B5-B5B5-4D4B-8284-26CC2F70312B}" type="presParOf" srcId="{C4FB265A-C8C6-AA4C-B0F0-372398D433EC}" destId="{0CF4FC14-CA43-5147-9F1B-64F62801C582}" srcOrd="5" destOrd="0" presId="urn:microsoft.com/office/officeart/2005/8/layout/hProcess7#1"/>
    <dgm:cxn modelId="{CD1886A4-C672-3A4A-A6BB-E9C76165FC80}" type="presParOf" srcId="{C4FB265A-C8C6-AA4C-B0F0-372398D433EC}" destId="{04705972-2C9F-5C47-B5E2-95AA1AA2AE15}" srcOrd="6" destOrd="0" presId="urn:microsoft.com/office/officeart/2005/8/layout/hProcess7#1"/>
    <dgm:cxn modelId="{EA9AB324-891B-1F41-AC63-FF00400CCA4F}" type="presParOf" srcId="{04705972-2C9F-5C47-B5E2-95AA1AA2AE15}" destId="{FDB8DCD2-D095-0041-8D38-DE4DFEF569ED}" srcOrd="0" destOrd="0" presId="urn:microsoft.com/office/officeart/2005/8/layout/hProcess7#1"/>
    <dgm:cxn modelId="{043B9D04-54B1-404D-BF95-1CC57F1D3AFC}" type="presParOf" srcId="{04705972-2C9F-5C47-B5E2-95AA1AA2AE15}" destId="{CB4636FC-7B8E-2E45-A466-A3F3EA12CDF9}" srcOrd="1" destOrd="0" presId="urn:microsoft.com/office/officeart/2005/8/layout/hProcess7#1"/>
    <dgm:cxn modelId="{4D7CA592-372B-F044-BCF4-18B5AC80AEF1}" type="presParOf" srcId="{04705972-2C9F-5C47-B5E2-95AA1AA2AE15}" destId="{0439E447-C9EB-CB43-B4BC-DCBB616CEBF6}" srcOrd="2" destOrd="0" presId="urn:microsoft.com/office/officeart/2005/8/layout/hProcess7#1"/>
    <dgm:cxn modelId="{4E919286-5CAE-2C45-BFAF-E4974F6F24B3}" type="presParOf" srcId="{C4FB265A-C8C6-AA4C-B0F0-372398D433EC}" destId="{F71B8346-0C19-374C-B6F3-A8F5DB571595}" srcOrd="7" destOrd="0" presId="urn:microsoft.com/office/officeart/2005/8/layout/hProcess7#1"/>
    <dgm:cxn modelId="{D48BBA43-BAD6-194C-B7DA-4C701F0B1B7C}" type="presParOf" srcId="{C4FB265A-C8C6-AA4C-B0F0-372398D433EC}" destId="{99A181A4-93DC-9B4A-911B-499F280D121E}" srcOrd="8" destOrd="0" presId="urn:microsoft.com/office/officeart/2005/8/layout/hProcess7#1"/>
    <dgm:cxn modelId="{194132F3-AF3A-084A-884D-BAF28BA285EE}" type="presParOf" srcId="{99A181A4-93DC-9B4A-911B-499F280D121E}" destId="{55881915-5C1C-9F4A-A295-A5D4967B7D91}" srcOrd="0" destOrd="0" presId="urn:microsoft.com/office/officeart/2005/8/layout/hProcess7#1"/>
    <dgm:cxn modelId="{CC5FA909-3457-6142-A7F0-9267E2F098A0}" type="presParOf" srcId="{99A181A4-93DC-9B4A-911B-499F280D121E}" destId="{BB729679-834D-6342-9577-2F89132D89A9}" srcOrd="1" destOrd="0" presId="urn:microsoft.com/office/officeart/2005/8/layout/hProcess7#1"/>
    <dgm:cxn modelId="{AFDABF9F-2411-6642-BC99-4738AB0F3BE4}" type="presParOf" srcId="{99A181A4-93DC-9B4A-911B-499F280D121E}" destId="{AAAB90D0-4D32-594E-9F5F-6345AADC20D7}" srcOrd="2" destOrd="0" presId="urn:microsoft.com/office/officeart/2005/8/layout/hProcess7#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1D55A-F856-DE4F-88BD-DEB25EEDDDFC}">
      <dsp:nvSpPr>
        <dsp:cNvPr id="0" name=""/>
        <dsp:cNvSpPr/>
      </dsp:nvSpPr>
      <dsp:spPr>
        <a:xfrm>
          <a:off x="0" y="0"/>
          <a:ext cx="7851185" cy="3402241"/>
        </a:xfrm>
        <a:prstGeom prst="roundRect">
          <a:avLst>
            <a:gd name="adj" fmla="val 5000"/>
          </a:avLst>
        </a:prstGeom>
        <a:solidFill>
          <a:schemeClr val="accent2">
            <a:alpha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96012" rIns="124460" bIns="0" numCol="1" spcCol="1270" anchor="t" anchorCtr="0">
          <a:noAutofit/>
        </a:bodyPr>
        <a:lstStyle/>
        <a:p>
          <a:pPr lvl="0" algn="r" defTabSz="1244600">
            <a:lnSpc>
              <a:spcPct val="90000"/>
            </a:lnSpc>
            <a:spcBef>
              <a:spcPct val="0"/>
            </a:spcBef>
            <a:spcAft>
              <a:spcPct val="35000"/>
            </a:spcAft>
          </a:pPr>
          <a:r>
            <a:rPr lang="fr-FR" sz="2800" kern="1200" dirty="0" smtClean="0"/>
            <a:t>Jeune/Élève</a:t>
          </a:r>
          <a:endParaRPr lang="fr-FR" sz="2800" kern="1200" dirty="0"/>
        </a:p>
      </dsp:txBody>
      <dsp:txXfrm rot="16200000">
        <a:off x="-609800" y="609800"/>
        <a:ext cx="2789837" cy="1570237"/>
      </dsp:txXfrm>
    </dsp:sp>
    <dsp:sp modelId="{67FA2E3E-6FDD-2640-A359-F9C92C27015F}">
      <dsp:nvSpPr>
        <dsp:cNvPr id="0" name=""/>
        <dsp:cNvSpPr/>
      </dsp:nvSpPr>
      <dsp:spPr>
        <a:xfrm>
          <a:off x="1570237" y="0"/>
          <a:ext cx="5849132" cy="3402241"/>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0" tIns="109728" rIns="0" bIns="0" numCol="1" spcCol="1270" anchor="t" anchorCtr="0">
          <a:noAutofit/>
        </a:bodyPr>
        <a:lstStyle/>
        <a:p>
          <a:pPr lvl="0" algn="l" defTabSz="1422400">
            <a:lnSpc>
              <a:spcPct val="90000"/>
            </a:lnSpc>
            <a:spcBef>
              <a:spcPct val="0"/>
            </a:spcBef>
            <a:spcAft>
              <a:spcPct val="35000"/>
            </a:spcAft>
          </a:pPr>
          <a:r>
            <a:rPr lang="en-US" sz="3200" kern="1200" dirty="0" err="1" smtClean="0"/>
            <a:t>Soutien</a:t>
          </a:r>
          <a:r>
            <a:rPr lang="en-US" sz="3200" kern="1200" dirty="0" smtClean="0"/>
            <a:t> </a:t>
          </a:r>
          <a:r>
            <a:rPr lang="en-US" sz="3200" kern="1200" dirty="0" err="1" smtClean="0"/>
            <a:t>à</a:t>
          </a:r>
          <a:r>
            <a:rPr lang="en-US" sz="3200" kern="1200" dirty="0" smtClean="0"/>
            <a:t> la </a:t>
          </a:r>
          <a:r>
            <a:rPr lang="en-US" sz="3200" b="1" kern="1200" dirty="0" smtClean="0"/>
            <a:t>transition du </a:t>
          </a:r>
          <a:r>
            <a:rPr lang="en-US" sz="3200" b="1" kern="1200" dirty="0" err="1" smtClean="0"/>
            <a:t>primaire</a:t>
          </a:r>
          <a:r>
            <a:rPr lang="en-US" sz="3200" b="1" kern="1200" dirty="0" smtClean="0"/>
            <a:t> au </a:t>
          </a:r>
          <a:r>
            <a:rPr lang="en-US" sz="3200" b="1" kern="1200" dirty="0" err="1" smtClean="0"/>
            <a:t>secondaire</a:t>
          </a:r>
          <a:r>
            <a:rPr lang="en-US" sz="3200" b="1" kern="1200" dirty="0" smtClean="0"/>
            <a:t> par des clubs </a:t>
          </a:r>
          <a:r>
            <a:rPr lang="en-US" sz="3200" kern="1200" dirty="0" smtClean="0"/>
            <a:t>science/</a:t>
          </a:r>
          <a:r>
            <a:rPr lang="en-US" sz="3200" kern="1200" dirty="0" err="1" smtClean="0"/>
            <a:t>technologie</a:t>
          </a:r>
          <a:r>
            <a:rPr lang="en-US" sz="3200" kern="1200" dirty="0" smtClean="0"/>
            <a:t> en </a:t>
          </a:r>
          <a:r>
            <a:rPr lang="en-US" sz="3200" kern="1200" dirty="0" err="1" smtClean="0"/>
            <a:t>parascolaire</a:t>
          </a:r>
          <a:r>
            <a:rPr lang="en-US" sz="3200" kern="1200" dirty="0" smtClean="0"/>
            <a:t> (milieu </a:t>
          </a:r>
          <a:r>
            <a:rPr lang="en-US" sz="3200" kern="1200" dirty="0" err="1" smtClean="0"/>
            <a:t>pluriethnique</a:t>
          </a:r>
          <a:r>
            <a:rPr lang="en-US" sz="3200" kern="1200" dirty="0" smtClean="0"/>
            <a:t>)</a:t>
          </a:r>
          <a:endParaRPr lang="fr-FR" sz="3200" kern="1200" dirty="0"/>
        </a:p>
      </dsp:txBody>
      <dsp:txXfrm>
        <a:off x="1570237" y="0"/>
        <a:ext cx="5849132" cy="34022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E907ED-6080-9843-BAB1-9705215959B5}">
      <dsp:nvSpPr>
        <dsp:cNvPr id="0" name=""/>
        <dsp:cNvSpPr/>
      </dsp:nvSpPr>
      <dsp:spPr>
        <a:xfrm>
          <a:off x="4224" y="0"/>
          <a:ext cx="8642570" cy="3111536"/>
        </a:xfrm>
        <a:prstGeom prst="roundRect">
          <a:avLst>
            <a:gd name="adj" fmla="val 5000"/>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3">
          <a:schemeClr val="lt1"/>
        </a:lnRef>
        <a:fillRef idx="1">
          <a:schemeClr val="accent3"/>
        </a:fillRef>
        <a:effectRef idx="1">
          <a:schemeClr val="accent3"/>
        </a:effectRef>
        <a:fontRef idx="minor">
          <a:schemeClr val="lt1"/>
        </a:fontRef>
      </dsp:style>
      <dsp:txBody>
        <a:bodyPr spcFirstLastPara="0" vert="horz" wrap="square" lIns="0" tIns="96012" rIns="124460" bIns="0" numCol="1" spcCol="1270" anchor="t" anchorCtr="0">
          <a:noAutofit/>
        </a:bodyPr>
        <a:lstStyle/>
        <a:p>
          <a:pPr lvl="0" algn="r" defTabSz="1244600">
            <a:lnSpc>
              <a:spcPct val="90000"/>
            </a:lnSpc>
            <a:spcBef>
              <a:spcPct val="0"/>
            </a:spcBef>
            <a:spcAft>
              <a:spcPct val="35000"/>
            </a:spcAft>
          </a:pPr>
          <a:r>
            <a:rPr lang="fr-FR" sz="2800" kern="1200" dirty="0" smtClean="0"/>
            <a:t>Stagiaire</a:t>
          </a:r>
          <a:endParaRPr lang="fr-FR" sz="2800" kern="1200" dirty="0"/>
        </a:p>
      </dsp:txBody>
      <dsp:txXfrm rot="16200000">
        <a:off x="-407248" y="411472"/>
        <a:ext cx="2551459" cy="1728514"/>
      </dsp:txXfrm>
    </dsp:sp>
    <dsp:sp modelId="{E1097DF9-BB08-D747-B508-B5F8E82CA177}">
      <dsp:nvSpPr>
        <dsp:cNvPr id="0" name=""/>
        <dsp:cNvSpPr/>
      </dsp:nvSpPr>
      <dsp:spPr>
        <a:xfrm>
          <a:off x="1732738" y="0"/>
          <a:ext cx="6438715" cy="3111536"/>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109728" rIns="0" bIns="0" numCol="1" spcCol="1270" anchor="t" anchorCtr="0">
          <a:noAutofit/>
        </a:bodyPr>
        <a:lstStyle/>
        <a:p>
          <a:pPr lvl="0" algn="l" defTabSz="1422400">
            <a:lnSpc>
              <a:spcPct val="90000"/>
            </a:lnSpc>
            <a:spcBef>
              <a:spcPct val="0"/>
            </a:spcBef>
            <a:spcAft>
              <a:spcPct val="35000"/>
            </a:spcAft>
          </a:pPr>
          <a:r>
            <a:rPr lang="en-US" sz="3200" b="1" kern="1200" dirty="0" err="1" smtClean="0"/>
            <a:t>Développement</a:t>
          </a:r>
          <a:r>
            <a:rPr lang="en-US" sz="3200" b="1" kern="1200" dirty="0" smtClean="0"/>
            <a:t> </a:t>
          </a:r>
          <a:r>
            <a:rPr lang="en-US" sz="3200" b="1" kern="1200" dirty="0" err="1" smtClean="0"/>
            <a:t>d’espaces</a:t>
          </a:r>
          <a:r>
            <a:rPr lang="en-US" sz="3200" b="1" kern="1200" dirty="0" smtClean="0"/>
            <a:t> de stages </a:t>
          </a:r>
          <a:r>
            <a:rPr lang="en-US" sz="2800" b="1" kern="1200" dirty="0" smtClean="0"/>
            <a:t>en milieu </a:t>
          </a:r>
          <a:r>
            <a:rPr lang="en-US" sz="2800" b="1" kern="1200" dirty="0" err="1" smtClean="0"/>
            <a:t>parascolaire</a:t>
          </a:r>
          <a:r>
            <a:rPr lang="en-US" sz="2800" b="1" kern="1200" dirty="0" smtClean="0"/>
            <a:t>/hors </a:t>
          </a:r>
          <a:r>
            <a:rPr lang="en-US" sz="2800" b="1" kern="1200" dirty="0" err="1" smtClean="0"/>
            <a:t>scolaire</a:t>
          </a:r>
          <a:endParaRPr lang="fr-FR" sz="2800" b="1" kern="1200" dirty="0"/>
        </a:p>
        <a:p>
          <a:pPr lvl="0" algn="l" defTabSz="1244600" rtl="0">
            <a:lnSpc>
              <a:spcPct val="90000"/>
            </a:lnSpc>
            <a:spcBef>
              <a:spcPct val="0"/>
            </a:spcBef>
            <a:spcAft>
              <a:spcPct val="35000"/>
            </a:spcAft>
          </a:pPr>
          <a:r>
            <a:rPr kumimoji="0" lang="en-US" sz="2800" b="0" i="0" u="none" strike="noStrike" kern="1200" cap="none" normalizeH="0" baseline="0" dirty="0" err="1" smtClean="0">
              <a:ln>
                <a:noFill/>
              </a:ln>
              <a:solidFill>
                <a:schemeClr val="tx1"/>
              </a:solidFill>
              <a:effectLst/>
              <a:latin typeface="Corbel" charset="0"/>
              <a:ea typeface="MS PGothic" charset="0"/>
              <a:cs typeface="MS PGothic" charset="0"/>
            </a:rPr>
            <a:t>Évaluer</a:t>
          </a:r>
          <a:r>
            <a:rPr kumimoji="0" lang="en-US" sz="2800" b="0" i="0" u="none" strike="noStrike" kern="1200" cap="none" normalizeH="0" baseline="0" dirty="0" smtClean="0">
              <a:ln>
                <a:noFill/>
              </a:ln>
              <a:solidFill>
                <a:schemeClr val="tx1"/>
              </a:solidFill>
              <a:effectLst/>
              <a:latin typeface="Corbel" charset="0"/>
              <a:ea typeface="MS PGothic" charset="0"/>
              <a:cs typeface="MS PGothic" charset="0"/>
            </a:rPr>
            <a:t> </a:t>
          </a:r>
          <a:r>
            <a:rPr kumimoji="0" lang="en-US" sz="2800" b="0" i="0" u="none" strike="noStrike" kern="1200" cap="none" normalizeH="0" baseline="0" dirty="0" err="1" smtClean="0">
              <a:ln>
                <a:noFill/>
              </a:ln>
              <a:solidFill>
                <a:schemeClr val="tx1"/>
              </a:solidFill>
              <a:effectLst/>
              <a:latin typeface="Corbel" charset="0"/>
              <a:ea typeface="MS PGothic" charset="0"/>
              <a:cs typeface="MS PGothic" charset="0"/>
            </a:rPr>
            <a:t>leur</a:t>
          </a:r>
          <a:r>
            <a:rPr kumimoji="0" lang="en-US" sz="2800" b="0" i="0" u="none" strike="noStrike" kern="1200" cap="none" normalizeH="0" baseline="0" dirty="0" smtClean="0">
              <a:ln>
                <a:noFill/>
              </a:ln>
              <a:solidFill>
                <a:schemeClr val="tx1"/>
              </a:solidFill>
              <a:effectLst/>
              <a:latin typeface="Corbel" charset="0"/>
              <a:ea typeface="MS PGothic" charset="0"/>
              <a:cs typeface="MS PGothic" charset="0"/>
            </a:rPr>
            <a:t> perception des </a:t>
          </a:r>
          <a:r>
            <a:rPr kumimoji="0" lang="en-US" sz="2800" b="0" i="0" u="none" strike="noStrike" kern="1200" cap="none" normalizeH="0" baseline="0" dirty="0" err="1" smtClean="0">
              <a:ln>
                <a:noFill/>
              </a:ln>
              <a:solidFill>
                <a:schemeClr val="tx1"/>
              </a:solidFill>
              <a:effectLst/>
              <a:latin typeface="Corbel" charset="0"/>
              <a:ea typeface="MS PGothic" charset="0"/>
              <a:cs typeface="MS PGothic" charset="0"/>
            </a:rPr>
            <a:t>élèves</a:t>
          </a:r>
          <a:r>
            <a:rPr kumimoji="0" lang="en-US" sz="2800" b="0" i="0" u="none" strike="noStrike" kern="1200" cap="none" normalizeH="0" baseline="0" dirty="0" smtClean="0">
              <a:ln>
                <a:noFill/>
              </a:ln>
              <a:solidFill>
                <a:schemeClr val="tx1"/>
              </a:solidFill>
              <a:effectLst/>
              <a:latin typeface="Corbel" charset="0"/>
              <a:ea typeface="MS PGothic" charset="0"/>
              <a:cs typeface="MS PGothic" charset="0"/>
            </a:rPr>
            <a:t>, des </a:t>
          </a:r>
          <a:r>
            <a:rPr kumimoji="0" lang="en-US" sz="2800" b="0" i="0" u="none" strike="noStrike" kern="1200" cap="none" normalizeH="0" baseline="0" dirty="0" err="1" smtClean="0">
              <a:ln>
                <a:noFill/>
              </a:ln>
              <a:solidFill>
                <a:schemeClr val="tx1"/>
              </a:solidFill>
              <a:effectLst/>
              <a:latin typeface="Corbel" charset="0"/>
              <a:ea typeface="MS PGothic" charset="0"/>
              <a:cs typeface="MS PGothic" charset="0"/>
            </a:rPr>
            <a:t>activités</a:t>
          </a:r>
          <a:r>
            <a:rPr kumimoji="0" lang="en-US" sz="2800" b="0" i="0" u="none" strike="noStrike" kern="1200" cap="none" normalizeH="0" baseline="0" dirty="0" smtClean="0">
              <a:ln>
                <a:noFill/>
              </a:ln>
              <a:solidFill>
                <a:schemeClr val="tx1"/>
              </a:solidFill>
              <a:effectLst/>
              <a:latin typeface="Corbel" charset="0"/>
              <a:ea typeface="MS PGothic" charset="0"/>
              <a:cs typeface="MS PGothic" charset="0"/>
            </a:rPr>
            <a:t> et de </a:t>
          </a:r>
          <a:r>
            <a:rPr kumimoji="0" lang="en-US" sz="2800" b="0" i="0" u="none" strike="noStrike" kern="1200" cap="none" normalizeH="0" baseline="0" dirty="0" err="1" smtClean="0">
              <a:ln>
                <a:noFill/>
              </a:ln>
              <a:solidFill>
                <a:schemeClr val="tx1"/>
              </a:solidFill>
              <a:effectLst/>
              <a:latin typeface="Corbel" charset="0"/>
              <a:ea typeface="MS PGothic" charset="0"/>
              <a:cs typeface="MS PGothic" charset="0"/>
            </a:rPr>
            <a:t>l’apport</a:t>
          </a:r>
          <a:r>
            <a:rPr kumimoji="0" lang="en-US" sz="2800" b="0" i="0" u="none" strike="noStrike" kern="1200" cap="none" normalizeH="0" baseline="0" dirty="0" smtClean="0">
              <a:ln>
                <a:noFill/>
              </a:ln>
              <a:solidFill>
                <a:schemeClr val="tx1"/>
              </a:solidFill>
              <a:effectLst/>
              <a:latin typeface="Corbel" charset="0"/>
              <a:ea typeface="MS PGothic" charset="0"/>
              <a:cs typeface="MS PGothic" charset="0"/>
            </a:rPr>
            <a:t> d’un </a:t>
          </a:r>
          <a:r>
            <a:rPr kumimoji="0" lang="en-US" sz="2800" b="0" i="0" u="none" strike="noStrike" kern="1200" cap="none" normalizeH="0" baseline="0" dirty="0" err="1" smtClean="0">
              <a:ln>
                <a:noFill/>
              </a:ln>
              <a:solidFill>
                <a:schemeClr val="tx1"/>
              </a:solidFill>
              <a:effectLst/>
              <a:latin typeface="Corbel" charset="0"/>
              <a:ea typeface="MS PGothic" charset="0"/>
              <a:cs typeface="MS PGothic" charset="0"/>
            </a:rPr>
            <a:t>tel</a:t>
          </a:r>
          <a:r>
            <a:rPr kumimoji="0" lang="en-US" sz="2800" b="0" i="0" u="none" strike="noStrike" kern="1200" cap="none" normalizeH="0" baseline="0" dirty="0" smtClean="0">
              <a:ln>
                <a:noFill/>
              </a:ln>
              <a:solidFill>
                <a:schemeClr val="tx1"/>
              </a:solidFill>
              <a:effectLst/>
              <a:latin typeface="Corbel" charset="0"/>
              <a:ea typeface="MS PGothic" charset="0"/>
              <a:cs typeface="MS PGothic" charset="0"/>
            </a:rPr>
            <a:t> club au </a:t>
          </a:r>
          <a:r>
            <a:rPr kumimoji="0" lang="en-US" sz="2800" b="0" i="0" u="none" strike="noStrike" kern="1200" cap="none" normalizeH="0" baseline="0" dirty="0" err="1" smtClean="0">
              <a:ln>
                <a:noFill/>
              </a:ln>
              <a:solidFill>
                <a:schemeClr val="tx1"/>
              </a:solidFill>
              <a:effectLst/>
              <a:latin typeface="Corbel" charset="0"/>
              <a:ea typeface="MS PGothic" charset="0"/>
              <a:cs typeface="MS PGothic" charset="0"/>
            </a:rPr>
            <a:t>développement</a:t>
          </a:r>
          <a:r>
            <a:rPr kumimoji="0" lang="en-US" sz="2800" b="0" i="0" u="none" strike="noStrike" kern="1200" cap="none" normalizeH="0" baseline="0" dirty="0" smtClean="0">
              <a:ln>
                <a:noFill/>
              </a:ln>
              <a:solidFill>
                <a:schemeClr val="tx1"/>
              </a:solidFill>
              <a:effectLst/>
              <a:latin typeface="Corbel" charset="0"/>
              <a:ea typeface="MS PGothic" charset="0"/>
              <a:cs typeface="MS PGothic" charset="0"/>
            </a:rPr>
            <a:t> de </a:t>
          </a:r>
          <a:r>
            <a:rPr kumimoji="0" lang="en-US" sz="2800" b="0" i="0" u="none" strike="noStrike" kern="1200" cap="none" normalizeH="0" baseline="0" dirty="0" err="1" smtClean="0">
              <a:ln>
                <a:noFill/>
              </a:ln>
              <a:solidFill>
                <a:schemeClr val="tx1"/>
              </a:solidFill>
              <a:effectLst/>
              <a:latin typeface="Corbel" charset="0"/>
              <a:ea typeface="MS PGothic" charset="0"/>
              <a:cs typeface="MS PGothic" charset="0"/>
            </a:rPr>
            <a:t>l’identité</a:t>
          </a:r>
          <a:r>
            <a:rPr kumimoji="0" lang="en-US" sz="2800" b="0" i="0" u="none" strike="noStrike" kern="1200" cap="none" normalizeH="0" baseline="0" dirty="0" smtClean="0">
              <a:ln>
                <a:noFill/>
              </a:ln>
              <a:solidFill>
                <a:schemeClr val="tx1"/>
              </a:solidFill>
              <a:effectLst/>
              <a:latin typeface="Corbel" charset="0"/>
              <a:ea typeface="MS PGothic" charset="0"/>
              <a:cs typeface="MS PGothic" charset="0"/>
            </a:rPr>
            <a:t> des </a:t>
          </a:r>
          <a:r>
            <a:rPr kumimoji="0" lang="en-US" sz="2800" b="0" i="0" u="none" strike="noStrike" kern="1200" cap="none" normalizeH="0" baseline="0" dirty="0" err="1" smtClean="0">
              <a:ln>
                <a:noFill/>
              </a:ln>
              <a:solidFill>
                <a:schemeClr val="tx1"/>
              </a:solidFill>
              <a:effectLst/>
              <a:latin typeface="Corbel" charset="0"/>
              <a:ea typeface="MS PGothic" charset="0"/>
              <a:cs typeface="MS PGothic" charset="0"/>
            </a:rPr>
            <a:t>jeunes</a:t>
          </a:r>
          <a:r>
            <a:rPr kumimoji="0" lang="en-US" sz="2800" b="0" i="0" u="none" strike="noStrike" kern="1200" cap="none" normalizeH="0" baseline="0" dirty="0" smtClean="0">
              <a:ln>
                <a:noFill/>
              </a:ln>
              <a:solidFill>
                <a:schemeClr val="tx1"/>
              </a:solidFill>
              <a:effectLst/>
              <a:latin typeface="Corbel" charset="0"/>
              <a:ea typeface="MS PGothic" charset="0"/>
              <a:cs typeface="MS PGothic" charset="0"/>
            </a:rPr>
            <a:t> et au </a:t>
          </a:r>
          <a:r>
            <a:rPr kumimoji="0" lang="en-US" sz="2800" b="0" i="0" u="none" strike="noStrike" kern="1200" cap="none" normalizeH="0" baseline="0" dirty="0" err="1" smtClean="0">
              <a:ln>
                <a:noFill/>
              </a:ln>
              <a:solidFill>
                <a:schemeClr val="tx1"/>
              </a:solidFill>
              <a:effectLst/>
              <a:latin typeface="Corbel" charset="0"/>
              <a:ea typeface="MS PGothic" charset="0"/>
              <a:cs typeface="MS PGothic" charset="0"/>
            </a:rPr>
            <a:t>développement</a:t>
          </a:r>
          <a:r>
            <a:rPr kumimoji="0" lang="en-US" sz="2800" b="0" i="0" u="none" strike="noStrike" kern="1200" cap="none" normalizeH="0" baseline="0" dirty="0" smtClean="0">
              <a:ln>
                <a:noFill/>
              </a:ln>
              <a:solidFill>
                <a:schemeClr val="tx1"/>
              </a:solidFill>
              <a:effectLst/>
              <a:latin typeface="Corbel" charset="0"/>
              <a:ea typeface="MS PGothic" charset="0"/>
              <a:cs typeface="MS PGothic" charset="0"/>
            </a:rPr>
            <a:t> des </a:t>
          </a:r>
          <a:r>
            <a:rPr kumimoji="0" lang="en-US" sz="2800" b="0" i="0" u="none" strike="noStrike" kern="1200" cap="none" normalizeH="0" baseline="0" dirty="0" err="1" smtClean="0">
              <a:ln>
                <a:noFill/>
              </a:ln>
              <a:solidFill>
                <a:schemeClr val="tx1"/>
              </a:solidFill>
              <a:effectLst/>
              <a:latin typeface="Corbel" charset="0"/>
              <a:ea typeface="MS PGothic" charset="0"/>
              <a:cs typeface="MS PGothic" charset="0"/>
            </a:rPr>
            <a:t>compétences</a:t>
          </a:r>
          <a:r>
            <a:rPr kumimoji="0" lang="en-US" sz="2800" b="0" i="0" u="none" strike="noStrike" kern="1200" cap="none" normalizeH="0" baseline="0" dirty="0" smtClean="0">
              <a:ln>
                <a:noFill/>
              </a:ln>
              <a:solidFill>
                <a:schemeClr val="tx1"/>
              </a:solidFill>
              <a:effectLst/>
              <a:latin typeface="Corbel" charset="0"/>
              <a:ea typeface="MS PGothic" charset="0"/>
              <a:cs typeface="MS PGothic" charset="0"/>
            </a:rPr>
            <a:t> en science &amp; </a:t>
          </a:r>
          <a:r>
            <a:rPr kumimoji="0" lang="en-US" sz="2800" b="0" i="0" u="none" strike="noStrike" kern="1200" cap="none" normalizeH="0" baseline="0" dirty="0" err="1" smtClean="0">
              <a:ln>
                <a:noFill/>
              </a:ln>
              <a:solidFill>
                <a:schemeClr val="tx1"/>
              </a:solidFill>
              <a:effectLst/>
              <a:latin typeface="Corbel" charset="0"/>
              <a:ea typeface="MS PGothic" charset="0"/>
              <a:cs typeface="MS PGothic" charset="0"/>
            </a:rPr>
            <a:t>technologie</a:t>
          </a:r>
          <a:r>
            <a:rPr kumimoji="0" lang="en-US" sz="2800" b="0" i="0" u="none" strike="noStrike" kern="1200" cap="none" normalizeH="0" baseline="0" dirty="0" smtClean="0">
              <a:ln>
                <a:noFill/>
              </a:ln>
              <a:solidFill>
                <a:schemeClr val="tx1"/>
              </a:solidFill>
              <a:effectLst/>
              <a:latin typeface="Corbel" charset="0"/>
              <a:ea typeface="MS PGothic" charset="0"/>
              <a:cs typeface="MS PGothic" charset="0"/>
            </a:rPr>
            <a:t> et, </a:t>
          </a:r>
          <a:r>
            <a:rPr kumimoji="0" lang="en-US" sz="2800" b="0" i="0" u="none" strike="noStrike" kern="1200" cap="none" normalizeH="0" baseline="0" dirty="0" err="1" smtClean="0">
              <a:ln>
                <a:noFill/>
              </a:ln>
              <a:solidFill>
                <a:schemeClr val="tx1"/>
              </a:solidFill>
              <a:effectLst/>
              <a:latin typeface="Corbel" charset="0"/>
              <a:ea typeface="MS PGothic" charset="0"/>
              <a:cs typeface="MS PGothic" charset="0"/>
            </a:rPr>
            <a:t>transversales</a:t>
          </a:r>
          <a:r>
            <a:rPr kumimoji="0" lang="en-US" sz="2800" b="0" i="0" u="none" strike="noStrike" kern="1200" cap="none" normalizeH="0" baseline="0" dirty="0" smtClean="0">
              <a:ln>
                <a:noFill/>
              </a:ln>
              <a:solidFill>
                <a:schemeClr val="tx1"/>
              </a:solidFill>
              <a:effectLst/>
              <a:latin typeface="Corbel" charset="0"/>
              <a:ea typeface="MS PGothic" charset="0"/>
              <a:cs typeface="MS PGothic" charset="0"/>
            </a:rPr>
            <a:t>;</a:t>
          </a:r>
        </a:p>
        <a:p>
          <a:pPr lvl="0" algn="l" defTabSz="1244600" rtl="0">
            <a:lnSpc>
              <a:spcPct val="90000"/>
            </a:lnSpc>
            <a:spcBef>
              <a:spcPct val="0"/>
            </a:spcBef>
            <a:spcAft>
              <a:spcPct val="35000"/>
            </a:spcAft>
          </a:pPr>
          <a:r>
            <a:rPr kumimoji="0" lang="en-US" sz="2800" b="0" i="0" u="none" strike="noStrike" kern="1200" cap="none" normalizeH="0" baseline="0" dirty="0" smtClean="0">
              <a:ln>
                <a:noFill/>
              </a:ln>
              <a:solidFill>
                <a:schemeClr val="tx1"/>
              </a:solidFill>
              <a:effectLst/>
              <a:latin typeface="Corbel" charset="0"/>
              <a:ea typeface="MS PGothic" charset="0"/>
              <a:cs typeface="MS PGothic" charset="0"/>
            </a:rPr>
            <a:t> </a:t>
          </a:r>
          <a:endParaRPr lang="fr-FR" sz="2800" kern="1200" dirty="0"/>
        </a:p>
      </dsp:txBody>
      <dsp:txXfrm>
        <a:off x="1732738" y="0"/>
        <a:ext cx="6438715" cy="31115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81915-5C1C-9F4A-A295-A5D4967B7D91}">
      <dsp:nvSpPr>
        <dsp:cNvPr id="0" name=""/>
        <dsp:cNvSpPr/>
      </dsp:nvSpPr>
      <dsp:spPr>
        <a:xfrm>
          <a:off x="0" y="0"/>
          <a:ext cx="8651019" cy="2941607"/>
        </a:xfrm>
        <a:prstGeom prst="roundRect">
          <a:avLst>
            <a:gd name="adj" fmla="val 5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96012" rIns="124460" bIns="0" numCol="1" spcCol="1270" anchor="t" anchorCtr="0">
          <a:noAutofit/>
        </a:bodyPr>
        <a:lstStyle/>
        <a:p>
          <a:pPr lvl="0" algn="r" defTabSz="1244600">
            <a:lnSpc>
              <a:spcPct val="90000"/>
            </a:lnSpc>
            <a:spcBef>
              <a:spcPct val="0"/>
            </a:spcBef>
            <a:spcAft>
              <a:spcPct val="35000"/>
            </a:spcAft>
          </a:pPr>
          <a:r>
            <a:rPr lang="fr-FR" sz="2800" kern="1200" dirty="0" smtClean="0"/>
            <a:t>Modèle de partenariat</a:t>
          </a:r>
          <a:endParaRPr lang="fr-FR" sz="2800" kern="1200" dirty="0"/>
        </a:p>
      </dsp:txBody>
      <dsp:txXfrm rot="16200000">
        <a:off x="-340956" y="340956"/>
        <a:ext cx="2412117" cy="1730203"/>
      </dsp:txXfrm>
    </dsp:sp>
    <dsp:sp modelId="{AAAB90D0-4D32-594E-9F5F-6345AADC20D7}">
      <dsp:nvSpPr>
        <dsp:cNvPr id="0" name=""/>
        <dsp:cNvSpPr/>
      </dsp:nvSpPr>
      <dsp:spPr>
        <a:xfrm>
          <a:off x="1730203" y="0"/>
          <a:ext cx="6445009" cy="2941607"/>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96012" rIns="0" bIns="0" numCol="1" spcCol="1270" anchor="t" anchorCtr="0">
          <a:noAutofit/>
        </a:bodyPr>
        <a:lstStyle/>
        <a:p>
          <a:pPr lvl="0" algn="l" defTabSz="1244600">
            <a:lnSpc>
              <a:spcPct val="90000"/>
            </a:lnSpc>
            <a:spcBef>
              <a:spcPct val="0"/>
            </a:spcBef>
            <a:spcAft>
              <a:spcPct val="35000"/>
            </a:spcAft>
          </a:pPr>
          <a:r>
            <a:rPr lang="en-US" sz="2800" b="1" kern="1200" dirty="0" err="1" smtClean="0"/>
            <a:t>Développement</a:t>
          </a:r>
          <a:r>
            <a:rPr lang="en-US" sz="2800" b="1" kern="1200" dirty="0" smtClean="0"/>
            <a:t> de collaborations entre </a:t>
          </a:r>
          <a:r>
            <a:rPr lang="en-US" sz="2800" b="1" kern="1200" dirty="0" err="1" smtClean="0"/>
            <a:t>l’université</a:t>
          </a:r>
          <a:r>
            <a:rPr lang="en-US" sz="2800" b="1" kern="1200" dirty="0" smtClean="0"/>
            <a:t>, la </a:t>
          </a:r>
          <a:r>
            <a:rPr lang="en-US" sz="2800" b="1" kern="1200" dirty="0" err="1" smtClean="0"/>
            <a:t>communauté</a:t>
          </a:r>
          <a:r>
            <a:rPr lang="en-US" sz="2800" b="1" kern="1200" dirty="0" smtClean="0"/>
            <a:t> et les </a:t>
          </a:r>
          <a:r>
            <a:rPr lang="en-US" sz="2800" b="1" kern="1200" dirty="0" err="1" smtClean="0"/>
            <a:t>milieux</a:t>
          </a:r>
          <a:r>
            <a:rPr lang="en-US" sz="2800" b="1" kern="1200" dirty="0" smtClean="0"/>
            <a:t> </a:t>
          </a:r>
          <a:r>
            <a:rPr lang="en-US" sz="2800" b="1" kern="1200" dirty="0" err="1" smtClean="0"/>
            <a:t>scolaires</a:t>
          </a:r>
          <a:endParaRPr lang="en-US" sz="2800" b="1" kern="1200" dirty="0" smtClean="0"/>
        </a:p>
        <a:p>
          <a:pPr lvl="0" algn="l" defTabSz="1244600">
            <a:lnSpc>
              <a:spcPct val="90000"/>
            </a:lnSpc>
            <a:spcBef>
              <a:spcPct val="0"/>
            </a:spcBef>
            <a:spcAft>
              <a:spcPct val="35000"/>
            </a:spcAft>
          </a:pPr>
          <a:r>
            <a:rPr kumimoji="0" lang="en-US" sz="2800" b="0" i="0" u="none" strike="noStrike" kern="1200" cap="none" normalizeH="0" baseline="0" dirty="0" smtClean="0">
              <a:ln/>
              <a:solidFill>
                <a:schemeClr val="tx1"/>
              </a:solidFill>
              <a:effectLst/>
              <a:latin typeface="Corbel" charset="0"/>
              <a:ea typeface="MS PGothic" charset="0"/>
              <a:cs typeface="MS PGothic" charset="0"/>
            </a:rPr>
            <a:t>Documenter le </a:t>
          </a:r>
          <a:r>
            <a:rPr kumimoji="0" lang="en-US" sz="2800" b="0" i="0" u="none" strike="noStrike" kern="1200" cap="none" normalizeH="0" baseline="0" dirty="0" err="1" smtClean="0">
              <a:ln/>
              <a:solidFill>
                <a:schemeClr val="tx1"/>
              </a:solidFill>
              <a:effectLst/>
              <a:latin typeface="Corbel" charset="0"/>
              <a:ea typeface="MS PGothic" charset="0"/>
              <a:cs typeface="MS PGothic" charset="0"/>
            </a:rPr>
            <a:t>modèle</a:t>
          </a:r>
          <a:r>
            <a:rPr kumimoji="0" lang="en-US" sz="2800" b="0" i="0" u="none" strike="noStrike" kern="1200" cap="none" normalizeH="0" baseline="0" dirty="0" smtClean="0">
              <a:ln/>
              <a:solidFill>
                <a:schemeClr val="tx1"/>
              </a:solidFill>
              <a:effectLst/>
              <a:latin typeface="Corbel" charset="0"/>
              <a:ea typeface="MS PGothic" charset="0"/>
              <a:cs typeface="MS PGothic" charset="0"/>
            </a:rPr>
            <a:t> de </a:t>
          </a:r>
          <a:r>
            <a:rPr kumimoji="0" lang="en-US" sz="2800" b="0" i="0" u="none" strike="noStrike" kern="1200" cap="none" normalizeH="0" baseline="0" dirty="0" err="1" smtClean="0">
              <a:ln/>
              <a:solidFill>
                <a:schemeClr val="tx1"/>
              </a:solidFill>
              <a:effectLst/>
              <a:latin typeface="Corbel" charset="0"/>
              <a:ea typeface="MS PGothic" charset="0"/>
              <a:cs typeface="MS PGothic" charset="0"/>
            </a:rPr>
            <a:t>partenariat</a:t>
          </a:r>
          <a:r>
            <a:rPr kumimoji="0" lang="en-US" sz="2800" b="0" i="0" u="none" strike="noStrike" kern="1200" cap="none" normalizeH="0" baseline="0" dirty="0" smtClean="0">
              <a:ln/>
              <a:solidFill>
                <a:schemeClr val="tx1"/>
              </a:solidFill>
              <a:effectLst/>
              <a:latin typeface="Corbel" charset="0"/>
              <a:ea typeface="MS PGothic" charset="0"/>
              <a:cs typeface="MS PGothic" charset="0"/>
            </a:rPr>
            <a:t>; </a:t>
          </a:r>
          <a:r>
            <a:rPr kumimoji="0" lang="en-US" sz="2800" b="0" i="0" u="none" strike="noStrike" kern="1200" cap="none" normalizeH="0" baseline="0" dirty="0" err="1" smtClean="0">
              <a:ln/>
              <a:solidFill>
                <a:schemeClr val="tx1"/>
              </a:solidFill>
              <a:effectLst/>
              <a:latin typeface="Corbel" charset="0"/>
              <a:ea typeface="MS PGothic" charset="0"/>
              <a:cs typeface="MS PGothic" charset="0"/>
            </a:rPr>
            <a:t>formes</a:t>
          </a:r>
          <a:r>
            <a:rPr kumimoji="0" lang="en-US" sz="2800" b="0" i="0" u="none" strike="noStrike" kern="1200" cap="none" normalizeH="0" baseline="0" dirty="0" smtClean="0">
              <a:ln/>
              <a:solidFill>
                <a:schemeClr val="tx1"/>
              </a:solidFill>
              <a:effectLst/>
              <a:latin typeface="Corbel" charset="0"/>
              <a:ea typeface="MS PGothic" charset="0"/>
              <a:cs typeface="MS PGothic" charset="0"/>
            </a:rPr>
            <a:t> </a:t>
          </a:r>
          <a:r>
            <a:rPr kumimoji="0" lang="en-US" sz="2800" b="0" i="0" u="none" strike="noStrike" kern="1200" cap="none" normalizeH="0" baseline="0" dirty="0" err="1" smtClean="0">
              <a:ln/>
              <a:solidFill>
                <a:schemeClr val="tx1"/>
              </a:solidFill>
              <a:effectLst/>
              <a:latin typeface="Corbel" charset="0"/>
              <a:ea typeface="MS PGothic" charset="0"/>
              <a:cs typeface="MS PGothic" charset="0"/>
            </a:rPr>
            <a:t>que</a:t>
          </a:r>
          <a:r>
            <a:rPr kumimoji="0" lang="en-US" sz="2800" b="0" i="0" u="none" strike="noStrike" kern="1200" cap="none" normalizeH="0" baseline="0" dirty="0" smtClean="0">
              <a:ln/>
              <a:solidFill>
                <a:schemeClr val="tx1"/>
              </a:solidFill>
              <a:effectLst/>
              <a:latin typeface="Corbel" charset="0"/>
              <a:ea typeface="MS PGothic" charset="0"/>
              <a:cs typeface="MS PGothic" charset="0"/>
            </a:rPr>
            <a:t> </a:t>
          </a:r>
          <a:r>
            <a:rPr kumimoji="0" lang="en-US" sz="2800" b="0" i="0" u="none" strike="noStrike" kern="1200" cap="none" normalizeH="0" baseline="0" dirty="0" err="1" smtClean="0">
              <a:ln/>
              <a:solidFill>
                <a:schemeClr val="tx1"/>
              </a:solidFill>
              <a:effectLst/>
              <a:latin typeface="Corbel" charset="0"/>
              <a:ea typeface="MS PGothic" charset="0"/>
              <a:cs typeface="MS PGothic" charset="0"/>
            </a:rPr>
            <a:t>prennent</a:t>
          </a:r>
          <a:r>
            <a:rPr kumimoji="0" lang="en-US" sz="2800" b="0" i="0" u="none" strike="noStrike" kern="1200" cap="none" normalizeH="0" baseline="0" dirty="0" smtClean="0">
              <a:ln/>
              <a:solidFill>
                <a:schemeClr val="tx1"/>
              </a:solidFill>
              <a:effectLst/>
              <a:latin typeface="Corbel" charset="0"/>
              <a:ea typeface="MS PGothic" charset="0"/>
              <a:cs typeface="MS PGothic" charset="0"/>
            </a:rPr>
            <a:t> </a:t>
          </a:r>
          <a:r>
            <a:rPr kumimoji="0" lang="en-US" sz="2800" b="0" i="0" u="none" strike="noStrike" kern="1200" cap="none" normalizeH="0" baseline="0" dirty="0" err="1" smtClean="0">
              <a:ln/>
              <a:solidFill>
                <a:schemeClr val="tx1"/>
              </a:solidFill>
              <a:effectLst/>
              <a:latin typeface="Corbel" charset="0"/>
              <a:ea typeface="MS PGothic" charset="0"/>
              <a:cs typeface="MS PGothic" charset="0"/>
            </a:rPr>
            <a:t>l’implantation</a:t>
          </a:r>
          <a:r>
            <a:rPr kumimoji="0" lang="en-US" sz="2800" b="0" i="0" u="none" strike="noStrike" kern="1200" cap="none" normalizeH="0" baseline="0" dirty="0" smtClean="0">
              <a:ln/>
              <a:solidFill>
                <a:schemeClr val="tx1"/>
              </a:solidFill>
              <a:effectLst/>
              <a:latin typeface="Corbel" charset="0"/>
              <a:ea typeface="MS PGothic" charset="0"/>
              <a:cs typeface="MS PGothic" charset="0"/>
            </a:rPr>
            <a:t> et </a:t>
          </a:r>
          <a:r>
            <a:rPr kumimoji="0" lang="en-US" sz="2800" b="0" i="0" u="none" strike="noStrike" kern="1200" cap="none" normalizeH="0" baseline="0" dirty="0" err="1" smtClean="0">
              <a:ln/>
              <a:solidFill>
                <a:schemeClr val="tx1"/>
              </a:solidFill>
              <a:effectLst/>
              <a:latin typeface="Corbel" charset="0"/>
              <a:ea typeface="MS PGothic" charset="0"/>
              <a:cs typeface="MS PGothic" charset="0"/>
            </a:rPr>
            <a:t>l’engagement</a:t>
          </a:r>
          <a:r>
            <a:rPr kumimoji="0" lang="en-US" sz="2800" b="0" i="0" u="none" strike="noStrike" kern="1200" cap="none" normalizeH="0" baseline="0" dirty="0" smtClean="0">
              <a:ln/>
              <a:solidFill>
                <a:schemeClr val="tx1"/>
              </a:solidFill>
              <a:effectLst/>
              <a:latin typeface="Corbel" charset="0"/>
              <a:ea typeface="MS PGothic" charset="0"/>
              <a:cs typeface="MS PGothic" charset="0"/>
            </a:rPr>
            <a:t> des </a:t>
          </a:r>
          <a:r>
            <a:rPr kumimoji="0" lang="en-US" sz="2800" b="0" i="0" u="none" strike="noStrike" kern="1200" cap="none" normalizeH="0" baseline="0" dirty="0" err="1" smtClean="0">
              <a:ln/>
              <a:solidFill>
                <a:schemeClr val="tx1"/>
              </a:solidFill>
              <a:effectLst/>
              <a:latin typeface="Corbel" charset="0"/>
              <a:ea typeface="MS PGothic" charset="0"/>
              <a:cs typeface="MS PGothic" charset="0"/>
            </a:rPr>
            <a:t>acteurs</a:t>
          </a:r>
          <a:r>
            <a:rPr kumimoji="0" lang="en-US" sz="2800" b="0" i="0" u="none" strike="noStrike" kern="1200" cap="none" normalizeH="0" baseline="0" dirty="0" smtClean="0">
              <a:ln/>
              <a:solidFill>
                <a:schemeClr val="tx1"/>
              </a:solidFill>
              <a:effectLst/>
              <a:latin typeface="Corbel" charset="0"/>
              <a:ea typeface="MS PGothic" charset="0"/>
              <a:cs typeface="MS PGothic" charset="0"/>
            </a:rPr>
            <a:t> </a:t>
          </a:r>
          <a:r>
            <a:rPr kumimoji="0" lang="en-US" sz="2800" b="0" i="0" u="none" strike="noStrike" kern="1200" cap="none" normalizeH="0" baseline="0" dirty="0" err="1" smtClean="0">
              <a:ln/>
              <a:solidFill>
                <a:schemeClr val="tx1"/>
              </a:solidFill>
              <a:effectLst/>
              <a:latin typeface="Corbel" charset="0"/>
              <a:ea typeface="MS PGothic" charset="0"/>
              <a:cs typeface="MS PGothic" charset="0"/>
            </a:rPr>
            <a:t>dans</a:t>
          </a:r>
          <a:r>
            <a:rPr kumimoji="0" lang="en-US" sz="2800" b="0" i="0" u="none" strike="noStrike" kern="1200" cap="none" normalizeH="0" baseline="0" dirty="0" smtClean="0">
              <a:ln/>
              <a:solidFill>
                <a:schemeClr val="tx1"/>
              </a:solidFill>
              <a:effectLst/>
              <a:latin typeface="Corbel" charset="0"/>
              <a:ea typeface="MS PGothic" charset="0"/>
              <a:cs typeface="MS PGothic" charset="0"/>
            </a:rPr>
            <a:t> </a:t>
          </a:r>
          <a:r>
            <a:rPr kumimoji="0" lang="en-US" sz="2800" b="0" i="0" u="none" strike="noStrike" kern="1200" cap="none" normalizeH="0" baseline="0" dirty="0" err="1" smtClean="0">
              <a:ln/>
              <a:solidFill>
                <a:schemeClr val="tx1"/>
              </a:solidFill>
              <a:effectLst/>
              <a:latin typeface="Corbel" charset="0"/>
              <a:ea typeface="MS PGothic" charset="0"/>
              <a:cs typeface="MS PGothic" charset="0"/>
            </a:rPr>
            <a:t>chaque</a:t>
          </a:r>
          <a:r>
            <a:rPr kumimoji="0" lang="en-US" sz="2800" b="0" i="0" u="none" strike="noStrike" kern="1200" cap="none" normalizeH="0" baseline="0" dirty="0" smtClean="0">
              <a:ln/>
              <a:solidFill>
                <a:schemeClr val="tx1"/>
              </a:solidFill>
              <a:effectLst/>
              <a:latin typeface="Corbel" charset="0"/>
              <a:ea typeface="MS PGothic" charset="0"/>
              <a:cs typeface="MS PGothic" charset="0"/>
            </a:rPr>
            <a:t> </a:t>
          </a:r>
          <a:r>
            <a:rPr kumimoji="0" lang="en-US" sz="2800" b="0" i="0" u="none" strike="noStrike" kern="1200" cap="none" normalizeH="0" baseline="0" dirty="0" err="1" smtClean="0">
              <a:ln/>
              <a:solidFill>
                <a:schemeClr val="tx1"/>
              </a:solidFill>
              <a:effectLst/>
              <a:latin typeface="Corbel" charset="0"/>
              <a:ea typeface="MS PGothic" charset="0"/>
              <a:cs typeface="MS PGothic" charset="0"/>
            </a:rPr>
            <a:t>école</a:t>
          </a:r>
          <a:r>
            <a:rPr kumimoji="0" lang="en-US" sz="2800" b="0" i="0" u="none" strike="noStrike" kern="1200" cap="none" normalizeH="0" baseline="0" dirty="0" smtClean="0">
              <a:ln/>
              <a:solidFill>
                <a:schemeClr val="tx1"/>
              </a:solidFill>
              <a:effectLst/>
              <a:latin typeface="Corbel" charset="0"/>
              <a:ea typeface="MS PGothic" charset="0"/>
              <a:cs typeface="MS PGothic" charset="0"/>
            </a:rPr>
            <a:t>.</a:t>
          </a:r>
          <a:endParaRPr lang="fr-FR" sz="2800" kern="1200" dirty="0">
            <a:solidFill>
              <a:schemeClr val="tx1"/>
            </a:solidFill>
          </a:endParaRPr>
        </a:p>
      </dsp:txBody>
      <dsp:txXfrm>
        <a:off x="1730203" y="0"/>
        <a:ext cx="6445009" cy="29416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1D55A-F856-DE4F-88BD-DEB25EEDDDFC}">
      <dsp:nvSpPr>
        <dsp:cNvPr id="0" name=""/>
        <dsp:cNvSpPr/>
      </dsp:nvSpPr>
      <dsp:spPr>
        <a:xfrm>
          <a:off x="6" y="0"/>
          <a:ext cx="2817494" cy="2941607"/>
        </a:xfrm>
        <a:prstGeom prst="roundRect">
          <a:avLst>
            <a:gd name="adj" fmla="val 5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r>
            <a:rPr lang="fr-FR" sz="1800" kern="1200" dirty="0" smtClean="0"/>
            <a:t>Jeune/Élève</a:t>
          </a:r>
          <a:endParaRPr lang="fr-FR" sz="1800" kern="1200" dirty="0"/>
        </a:p>
      </dsp:txBody>
      <dsp:txXfrm rot="16200000">
        <a:off x="-924302" y="924309"/>
        <a:ext cx="2412117" cy="563498"/>
      </dsp:txXfrm>
    </dsp:sp>
    <dsp:sp modelId="{67FA2E3E-6FDD-2640-A359-F9C92C27015F}">
      <dsp:nvSpPr>
        <dsp:cNvPr id="0" name=""/>
        <dsp:cNvSpPr/>
      </dsp:nvSpPr>
      <dsp:spPr>
        <a:xfrm>
          <a:off x="563505" y="0"/>
          <a:ext cx="2099033" cy="2941607"/>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1">
          <a:schemeClr val="accent6"/>
        </a:lnRef>
        <a:fillRef idx="3">
          <a:schemeClr val="accent6"/>
        </a:fillRef>
        <a:effectRef idx="2">
          <a:schemeClr val="accent6"/>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n-US" sz="2000" kern="1200" dirty="0" err="1" smtClean="0"/>
            <a:t>Soutien</a:t>
          </a:r>
          <a:r>
            <a:rPr lang="en-US" sz="2000" kern="1200" dirty="0" smtClean="0"/>
            <a:t> </a:t>
          </a:r>
          <a:r>
            <a:rPr lang="en-US" sz="2000" kern="1200" dirty="0" err="1" smtClean="0"/>
            <a:t>à</a:t>
          </a:r>
          <a:r>
            <a:rPr lang="en-US" sz="2000" kern="1200" dirty="0" smtClean="0"/>
            <a:t> la </a:t>
          </a:r>
          <a:r>
            <a:rPr lang="en-US" sz="2000" b="1" kern="1200" dirty="0" smtClean="0"/>
            <a:t>transition du </a:t>
          </a:r>
          <a:r>
            <a:rPr lang="en-US" sz="2000" b="1" kern="1200" dirty="0" err="1" smtClean="0"/>
            <a:t>primaire</a:t>
          </a:r>
          <a:r>
            <a:rPr lang="en-US" sz="2000" b="1" kern="1200" dirty="0" smtClean="0"/>
            <a:t> au </a:t>
          </a:r>
          <a:r>
            <a:rPr lang="en-US" sz="2000" b="1" kern="1200" dirty="0" err="1" smtClean="0"/>
            <a:t>secondaire</a:t>
          </a:r>
          <a:r>
            <a:rPr lang="en-US" sz="2000" b="1" kern="1200" dirty="0" smtClean="0"/>
            <a:t> par des clubs </a:t>
          </a:r>
          <a:r>
            <a:rPr lang="en-US" sz="2000" kern="1200" dirty="0" smtClean="0"/>
            <a:t>science/</a:t>
          </a:r>
          <a:r>
            <a:rPr lang="en-US" sz="2000" kern="1200" dirty="0" err="1" smtClean="0"/>
            <a:t>technologie</a:t>
          </a:r>
          <a:r>
            <a:rPr lang="en-US" sz="2000" kern="1200" dirty="0" smtClean="0"/>
            <a:t> en </a:t>
          </a:r>
          <a:r>
            <a:rPr lang="en-US" sz="2000" kern="1200" dirty="0" err="1" smtClean="0"/>
            <a:t>parascolaire</a:t>
          </a:r>
          <a:r>
            <a:rPr lang="en-US" sz="2000" kern="1200" dirty="0" smtClean="0"/>
            <a:t> (milieu </a:t>
          </a:r>
          <a:r>
            <a:rPr lang="en-US" sz="2000" kern="1200" dirty="0" err="1" smtClean="0"/>
            <a:t>pluriethnique</a:t>
          </a:r>
          <a:r>
            <a:rPr lang="en-US" sz="2000" kern="1200" dirty="0" smtClean="0"/>
            <a:t>)</a:t>
          </a:r>
          <a:endParaRPr lang="fr-FR" sz="2000" kern="1200" dirty="0"/>
        </a:p>
      </dsp:txBody>
      <dsp:txXfrm>
        <a:off x="563505" y="0"/>
        <a:ext cx="2099033" cy="2941607"/>
      </dsp:txXfrm>
    </dsp:sp>
    <dsp:sp modelId="{A2E907ED-6080-9843-BAB1-9705215959B5}">
      <dsp:nvSpPr>
        <dsp:cNvPr id="0" name=""/>
        <dsp:cNvSpPr/>
      </dsp:nvSpPr>
      <dsp:spPr>
        <a:xfrm>
          <a:off x="2916762" y="0"/>
          <a:ext cx="2817494" cy="2941607"/>
        </a:xfrm>
        <a:prstGeom prst="roundRect">
          <a:avLst>
            <a:gd name="adj" fmla="val 5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r>
            <a:rPr lang="fr-FR" sz="1800" kern="1200" dirty="0" smtClean="0"/>
            <a:t>Stagiaire</a:t>
          </a:r>
          <a:endParaRPr lang="fr-FR" sz="1800" kern="1200" dirty="0"/>
        </a:p>
      </dsp:txBody>
      <dsp:txXfrm rot="16200000">
        <a:off x="1992452" y="924309"/>
        <a:ext cx="2412117" cy="563498"/>
      </dsp:txXfrm>
    </dsp:sp>
    <dsp:sp modelId="{247DF1BD-5E87-F245-97F6-8165B33420AB}">
      <dsp:nvSpPr>
        <dsp:cNvPr id="0" name=""/>
        <dsp:cNvSpPr/>
      </dsp:nvSpPr>
      <dsp:spPr>
        <a:xfrm rot="5400000">
          <a:off x="2737961" y="2215954"/>
          <a:ext cx="432128" cy="422624"/>
        </a:xfrm>
        <a:prstGeom prst="flowChartExtra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1097DF9-BB08-D747-B508-B5F8E82CA177}">
      <dsp:nvSpPr>
        <dsp:cNvPr id="0" name=""/>
        <dsp:cNvSpPr/>
      </dsp:nvSpPr>
      <dsp:spPr>
        <a:xfrm>
          <a:off x="3480261" y="0"/>
          <a:ext cx="2099033" cy="2941607"/>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endParaRPr lang="en-US" sz="1800" kern="1200" smtClean="0"/>
        </a:p>
        <a:p>
          <a:pPr lvl="0" algn="l" defTabSz="800100">
            <a:lnSpc>
              <a:spcPct val="90000"/>
            </a:lnSpc>
            <a:spcBef>
              <a:spcPct val="0"/>
            </a:spcBef>
            <a:spcAft>
              <a:spcPct val="35000"/>
            </a:spcAft>
          </a:pPr>
          <a:r>
            <a:rPr lang="en-US" sz="2000" kern="1200" smtClean="0"/>
            <a:t>Développement </a:t>
          </a:r>
          <a:r>
            <a:rPr lang="en-US" sz="2000" b="1" kern="1200" smtClean="0"/>
            <a:t>d’espaces de stages </a:t>
          </a:r>
          <a:r>
            <a:rPr lang="en-US" sz="2000" b="0" kern="1200" smtClean="0"/>
            <a:t>en milieu </a:t>
          </a:r>
          <a:r>
            <a:rPr lang="en-US" sz="2000" kern="1200" smtClean="0"/>
            <a:t>parascolaire/hors scolaire</a:t>
          </a:r>
          <a:endParaRPr lang="fr-FR" sz="2000" kern="1200" dirty="0"/>
        </a:p>
      </dsp:txBody>
      <dsp:txXfrm>
        <a:off x="3480261" y="0"/>
        <a:ext cx="2099033" cy="2941607"/>
      </dsp:txXfrm>
    </dsp:sp>
    <dsp:sp modelId="{55881915-5C1C-9F4A-A295-A5D4967B7D91}">
      <dsp:nvSpPr>
        <dsp:cNvPr id="0" name=""/>
        <dsp:cNvSpPr/>
      </dsp:nvSpPr>
      <dsp:spPr>
        <a:xfrm>
          <a:off x="5832869" y="0"/>
          <a:ext cx="2817494" cy="2941607"/>
        </a:xfrm>
        <a:prstGeom prst="roundRect">
          <a:avLst>
            <a:gd name="adj" fmla="val 5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r>
            <a:rPr lang="fr-FR" sz="1800" kern="1200" smtClean="0"/>
            <a:t>Modèle de partenariat</a:t>
          </a:r>
          <a:endParaRPr lang="fr-FR" sz="1800" kern="1200" dirty="0"/>
        </a:p>
      </dsp:txBody>
      <dsp:txXfrm rot="16200000">
        <a:off x="4908559" y="924309"/>
        <a:ext cx="2412117" cy="563498"/>
      </dsp:txXfrm>
    </dsp:sp>
    <dsp:sp modelId="{CB4636FC-7B8E-2E45-A466-A3F3EA12CDF9}">
      <dsp:nvSpPr>
        <dsp:cNvPr id="0" name=""/>
        <dsp:cNvSpPr/>
      </dsp:nvSpPr>
      <dsp:spPr>
        <a:xfrm rot="5400000">
          <a:off x="5607039" y="2219009"/>
          <a:ext cx="432128" cy="422624"/>
        </a:xfrm>
        <a:prstGeom prst="flowChartExtra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AAB90D0-4D32-594E-9F5F-6345AADC20D7}">
      <dsp:nvSpPr>
        <dsp:cNvPr id="0" name=""/>
        <dsp:cNvSpPr/>
      </dsp:nvSpPr>
      <dsp:spPr>
        <a:xfrm>
          <a:off x="6396368" y="0"/>
          <a:ext cx="2099033" cy="2941607"/>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endParaRPr lang="en-US" sz="1800" kern="1200" dirty="0" smtClean="0"/>
        </a:p>
        <a:p>
          <a:pPr lvl="0" algn="l" defTabSz="800100">
            <a:lnSpc>
              <a:spcPct val="90000"/>
            </a:lnSpc>
            <a:spcBef>
              <a:spcPct val="0"/>
            </a:spcBef>
            <a:spcAft>
              <a:spcPct val="35000"/>
            </a:spcAft>
          </a:pPr>
          <a:r>
            <a:rPr lang="en-US" sz="2000" kern="1200" dirty="0" err="1" smtClean="0"/>
            <a:t>Développement</a:t>
          </a:r>
          <a:r>
            <a:rPr lang="en-US" sz="2000" kern="1200" dirty="0" smtClean="0"/>
            <a:t> de </a:t>
          </a:r>
          <a:r>
            <a:rPr lang="en-US" sz="2000" b="1" kern="1200" dirty="0" smtClean="0"/>
            <a:t>collaborations </a:t>
          </a:r>
          <a:r>
            <a:rPr lang="en-US" sz="2000" kern="1200" dirty="0" smtClean="0"/>
            <a:t>entre </a:t>
          </a:r>
          <a:r>
            <a:rPr lang="en-US" sz="2000" kern="1200" dirty="0" err="1" smtClean="0"/>
            <a:t>l’université</a:t>
          </a:r>
          <a:r>
            <a:rPr lang="en-US" sz="2000" kern="1200" dirty="0" smtClean="0"/>
            <a:t>, la </a:t>
          </a:r>
          <a:r>
            <a:rPr lang="en-US" sz="2000" kern="1200" dirty="0" err="1" smtClean="0"/>
            <a:t>communauté</a:t>
          </a:r>
          <a:r>
            <a:rPr lang="en-US" sz="2000" kern="1200" dirty="0" smtClean="0"/>
            <a:t> et les </a:t>
          </a:r>
          <a:r>
            <a:rPr lang="en-US" sz="2000" kern="1200" dirty="0" err="1" smtClean="0"/>
            <a:t>milieux</a:t>
          </a:r>
          <a:r>
            <a:rPr lang="en-US" sz="2000" kern="1200" dirty="0" smtClean="0"/>
            <a:t> </a:t>
          </a:r>
          <a:r>
            <a:rPr lang="en-US" sz="2000" kern="1200" dirty="0" err="1" smtClean="0"/>
            <a:t>scolaires</a:t>
          </a:r>
          <a:endParaRPr lang="fr-FR" sz="2000" kern="1200" dirty="0"/>
        </a:p>
      </dsp:txBody>
      <dsp:txXfrm>
        <a:off x="6396368" y="0"/>
        <a:ext cx="2099033" cy="294160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24AAE1-55B2-B444-9A28-B8B2E248B7E7}" type="datetimeFigureOut">
              <a:rPr lang="en-US" smtClean="0"/>
              <a:t>2015-10-22</a:t>
            </a:fld>
            <a:endParaRPr lang="fr-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fr-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7B2069-C119-E648-A712-BFC0405BC10F}" type="slidenum">
              <a:rPr lang="fr-CA" smtClean="0"/>
              <a:t>‹#›</a:t>
            </a:fld>
            <a:endParaRPr lang="fr-CA"/>
          </a:p>
        </p:txBody>
      </p:sp>
    </p:spTree>
    <p:extLst>
      <p:ext uri="{BB962C8B-B14F-4D97-AF65-F5344CB8AC3E}">
        <p14:creationId xmlns:p14="http://schemas.microsoft.com/office/powerpoint/2010/main" val="16434516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CA"/>
          </a:p>
          <a:p>
            <a:r>
              <a:rPr lang="en-CA"/>
              <a:t>----- Notes de la réunion (15-05-08 08:00) -----</a:t>
            </a:r>
          </a:p>
          <a:p>
            <a:r>
              <a:rPr lang="en-CA"/>
              <a:t>dans le context actuel qui implique une diversification de l'immigration - qui répond aux enjeux de l'insertion des familles… conditions socioeconomique difficile, et la contradiction entre l'immigration et l'importance de la réussite - le fait que la pauvreté décrochage et exclusion sont des réalités reliées - notre recherche se distingue d'autre comme nous examinerons les enjeux au travers une ancrage plus holistique du système scholaire et s'inscrit dans le discours d'un véritable école communautaire qui dépasse un discours de partenariat</a:t>
            </a:r>
          </a:p>
        </p:txBody>
      </p:sp>
      <p:sp>
        <p:nvSpPr>
          <p:cNvPr id="4" name="Espace réservé du numéro de diapositive 3"/>
          <p:cNvSpPr>
            <a:spLocks noGrp="1"/>
          </p:cNvSpPr>
          <p:nvPr>
            <p:ph type="sldNum" sz="quarter" idx="10"/>
          </p:nvPr>
        </p:nvSpPr>
        <p:spPr/>
        <p:txBody>
          <a:bodyPr/>
          <a:lstStyle/>
          <a:p>
            <a:fld id="{8BC96915-9937-A145-B217-C1B00A993F51}" type="slidenum">
              <a:rPr lang="fr-CA" smtClean="0"/>
              <a:t>4</a:t>
            </a:fld>
            <a:endParaRPr lang="fr-CA"/>
          </a:p>
        </p:txBody>
      </p:sp>
    </p:spTree>
    <p:extLst>
      <p:ext uri="{BB962C8B-B14F-4D97-AF65-F5344CB8AC3E}">
        <p14:creationId xmlns:p14="http://schemas.microsoft.com/office/powerpoint/2010/main" val="4146695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CA">
              <a:latin typeface="Calibri" charset="0"/>
              <a:ea typeface="MS PGothic" charset="0"/>
            </a:endParaRPr>
          </a:p>
          <a:p>
            <a:r>
              <a:rPr lang="fr-CA">
                <a:latin typeface="Calibri" charset="0"/>
                <a:ea typeface="MS PGothic" charset="0"/>
              </a:rPr>
              <a:t>----- Notes de la réunion (15-05-08 08:00) -----</a:t>
            </a:r>
          </a:p>
          <a:p>
            <a:r>
              <a:rPr lang="fr-CA">
                <a:latin typeface="Calibri" charset="0"/>
                <a:ea typeface="MS PGothic" charset="0"/>
              </a:rPr>
              <a:t>Notre projet vise 3 axes, axe 4 - les élèves des écoles publiques en milieux défavorisée et pluriéthnique; le personnel enseignant dans le sens que nous examinons l'apport d'un stage dans un programme parascolaire et l'axe 1 comme nous examinerons l'enjeux actuel selon nos résultats au niveau des collaborations entre l'université, l'école et les activités parascolaires et communautaires.</a:t>
            </a:r>
          </a:p>
        </p:txBody>
      </p:sp>
      <p:sp>
        <p:nvSpPr>
          <p:cNvPr id="2560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8E25F72B-BBD5-CA4C-B5D5-F247C57187F2}" type="slidenum">
              <a:rPr lang="en-US" sz="1200">
                <a:latin typeface="Calibri" charset="0"/>
              </a:rPr>
              <a:pPr eaLnBrk="1" hangingPunct="1"/>
              <a:t>5</a:t>
            </a:fld>
            <a:endParaRPr lang="en-US"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CA">
              <a:latin typeface="Calibri" charset="0"/>
              <a:ea typeface="MS PGothic" charset="0"/>
            </a:endParaRPr>
          </a:p>
          <a:p>
            <a:r>
              <a:rPr lang="fr-CA">
                <a:latin typeface="Calibri" charset="0"/>
                <a:ea typeface="MS PGothic" charset="0"/>
              </a:rPr>
              <a:t>----- Notes de la réunion (15-05-08 08:00) -----</a:t>
            </a:r>
          </a:p>
          <a:p>
            <a:r>
              <a:rPr lang="fr-CA">
                <a:latin typeface="Calibri" charset="0"/>
                <a:ea typeface="MS PGothic" charset="0"/>
              </a:rPr>
              <a:t>Notre projet vise 3 axes, axe 4 - les élèves des écoles publiques en milieux défavorisée et pluriéthnique; le personnel enseignant dans le sens que nous examinons l'apport d'un stage dans un programme parascolaire et l'axe 1 comme nous examinerons l'enjeux actuel selon nos résultats au niveau des collaborations entre l'université, l'école et les activités parascolaires et communautaires.</a:t>
            </a:r>
          </a:p>
        </p:txBody>
      </p:sp>
      <p:sp>
        <p:nvSpPr>
          <p:cNvPr id="2560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8E25F72B-BBD5-CA4C-B5D5-F247C57187F2}" type="slidenum">
              <a:rPr lang="en-US" sz="1200">
                <a:latin typeface="Calibri" charset="0"/>
              </a:rPr>
              <a:pPr eaLnBrk="1" hangingPunct="1"/>
              <a:t>6</a:t>
            </a:fld>
            <a:endParaRPr lang="en-US"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CA">
              <a:latin typeface="Calibri" charset="0"/>
              <a:ea typeface="MS PGothic" charset="0"/>
            </a:endParaRPr>
          </a:p>
          <a:p>
            <a:r>
              <a:rPr lang="fr-CA">
                <a:latin typeface="Calibri" charset="0"/>
                <a:ea typeface="MS PGothic" charset="0"/>
              </a:rPr>
              <a:t>----- Notes de la réunion (15-05-08 08:00) -----</a:t>
            </a:r>
          </a:p>
          <a:p>
            <a:r>
              <a:rPr lang="fr-CA">
                <a:latin typeface="Calibri" charset="0"/>
                <a:ea typeface="MS PGothic" charset="0"/>
              </a:rPr>
              <a:t>Notre projet vise 3 axes, axe 4 - les élèves des écoles publiques en milieux défavorisée et pluriéthnique; le personnel enseignant dans le sens que nous examinons l'apport d'un stage dans un programme parascolaire et l'axe 1 comme nous examinerons l'enjeux actuel selon nos résultats au niveau des collaborations entre l'université, l'école et les activités parascolaires et communautaires.</a:t>
            </a:r>
          </a:p>
        </p:txBody>
      </p:sp>
      <p:sp>
        <p:nvSpPr>
          <p:cNvPr id="2560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8E25F72B-BBD5-CA4C-B5D5-F247C57187F2}" type="slidenum">
              <a:rPr lang="en-US" sz="1200">
                <a:latin typeface="Calibri" charset="0"/>
              </a:rPr>
              <a:pPr eaLnBrk="1" hangingPunct="1"/>
              <a:t>7</a:t>
            </a:fld>
            <a:endParaRPr lang="en-US"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CA">
              <a:latin typeface="Calibri" charset="0"/>
              <a:ea typeface="MS PGothic" charset="0"/>
            </a:endParaRPr>
          </a:p>
          <a:p>
            <a:r>
              <a:rPr lang="fr-CA">
                <a:latin typeface="Calibri" charset="0"/>
                <a:ea typeface="MS PGothic" charset="0"/>
              </a:rPr>
              <a:t>----- Notes de la réunion (15-05-08 08:00) -----</a:t>
            </a:r>
          </a:p>
          <a:p>
            <a:r>
              <a:rPr lang="fr-CA">
                <a:latin typeface="Calibri" charset="0"/>
                <a:ea typeface="MS PGothic" charset="0"/>
              </a:rPr>
              <a:t>Notre projet vise 3 axes, axe 4 - les élèves des écoles publiques en milieux défavorisée et pluriéthnique; le personnel enseignant dans le sens que nous examinons l'apport d'un stage dans un programme parascolaire et l'axe 1 comme nous examinerons l'enjeux actuel selon nos résultats au niveau des collaborations entre l'université, l'école et les activités parascolaires et communautaires.</a:t>
            </a:r>
          </a:p>
        </p:txBody>
      </p:sp>
      <p:sp>
        <p:nvSpPr>
          <p:cNvPr id="2560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8E25F72B-BBD5-CA4C-B5D5-F247C57187F2}" type="slidenum">
              <a:rPr lang="en-US" sz="1200">
                <a:latin typeface="Calibri" charset="0"/>
              </a:rPr>
              <a:pPr eaLnBrk="1" hangingPunct="1"/>
              <a:t>8</a:t>
            </a:fld>
            <a:endParaRPr lang="en-US"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CA"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Click to edit Master subtitle style</a:t>
            </a:r>
            <a:endParaRPr lang="fr-CA"/>
          </a:p>
        </p:txBody>
      </p:sp>
      <p:sp>
        <p:nvSpPr>
          <p:cNvPr id="4" name="Date Placeholder 3"/>
          <p:cNvSpPr>
            <a:spLocks noGrp="1"/>
          </p:cNvSpPr>
          <p:nvPr>
            <p:ph type="dt" sz="half" idx="10"/>
          </p:nvPr>
        </p:nvSpPr>
        <p:spPr/>
        <p:txBody>
          <a:bodyPr/>
          <a:lstStyle/>
          <a:p>
            <a:fld id="{E1826B3B-1E01-504A-908B-84D650B788D5}" type="datetimeFigureOut">
              <a:rPr lang="en-US" smtClean="0"/>
              <a:t>2015-10-22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A7BC54A-BF92-A040-94E6-3A56B4B03C47}" type="slidenum">
              <a:rPr lang="fr-CA" smtClean="0"/>
              <a:t>‹#›</a:t>
            </a:fld>
            <a:endParaRPr lang="fr-CA"/>
          </a:p>
        </p:txBody>
      </p:sp>
    </p:spTree>
    <p:extLst>
      <p:ext uri="{BB962C8B-B14F-4D97-AF65-F5344CB8AC3E}">
        <p14:creationId xmlns:p14="http://schemas.microsoft.com/office/powerpoint/2010/main" val="2182197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fr-CA"/>
          </a:p>
        </p:txBody>
      </p:sp>
      <p:sp>
        <p:nvSpPr>
          <p:cNvPr id="4" name="Date Placeholder 3"/>
          <p:cNvSpPr>
            <a:spLocks noGrp="1"/>
          </p:cNvSpPr>
          <p:nvPr>
            <p:ph type="dt" sz="half" idx="10"/>
          </p:nvPr>
        </p:nvSpPr>
        <p:spPr/>
        <p:txBody>
          <a:bodyPr/>
          <a:lstStyle/>
          <a:p>
            <a:fld id="{E1826B3B-1E01-504A-908B-84D650B788D5}" type="datetimeFigureOut">
              <a:rPr lang="en-US" smtClean="0"/>
              <a:t>2015-10-22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A7BC54A-BF92-A040-94E6-3A56B4B03C47}" type="slidenum">
              <a:rPr lang="fr-CA" smtClean="0"/>
              <a:t>‹#›</a:t>
            </a:fld>
            <a:endParaRPr lang="fr-CA"/>
          </a:p>
        </p:txBody>
      </p:sp>
    </p:spTree>
    <p:extLst>
      <p:ext uri="{BB962C8B-B14F-4D97-AF65-F5344CB8AC3E}">
        <p14:creationId xmlns:p14="http://schemas.microsoft.com/office/powerpoint/2010/main" val="3380404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CA"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fr-CA"/>
          </a:p>
        </p:txBody>
      </p:sp>
      <p:sp>
        <p:nvSpPr>
          <p:cNvPr id="4" name="Date Placeholder 3"/>
          <p:cNvSpPr>
            <a:spLocks noGrp="1"/>
          </p:cNvSpPr>
          <p:nvPr>
            <p:ph type="dt" sz="half" idx="10"/>
          </p:nvPr>
        </p:nvSpPr>
        <p:spPr/>
        <p:txBody>
          <a:bodyPr/>
          <a:lstStyle/>
          <a:p>
            <a:fld id="{E1826B3B-1E01-504A-908B-84D650B788D5}" type="datetimeFigureOut">
              <a:rPr lang="en-US" smtClean="0"/>
              <a:t>2015-10-22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A7BC54A-BF92-A040-94E6-3A56B4B03C47}" type="slidenum">
              <a:rPr lang="fr-CA" smtClean="0"/>
              <a:t>‹#›</a:t>
            </a:fld>
            <a:endParaRPr lang="fr-CA"/>
          </a:p>
        </p:txBody>
      </p:sp>
    </p:spTree>
    <p:extLst>
      <p:ext uri="{BB962C8B-B14F-4D97-AF65-F5344CB8AC3E}">
        <p14:creationId xmlns:p14="http://schemas.microsoft.com/office/powerpoint/2010/main" val="1175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fr-CA"/>
          </a:p>
        </p:txBody>
      </p:sp>
      <p:sp>
        <p:nvSpPr>
          <p:cNvPr id="3" name="Content Placeholder 2"/>
          <p:cNvSpPr>
            <a:spLocks noGrp="1"/>
          </p:cNvSpPr>
          <p:nvPr>
            <p:ph idx="1"/>
          </p:nvPr>
        </p:nvSpPr>
        <p:spPr/>
        <p:txBody>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fr-CA"/>
          </a:p>
        </p:txBody>
      </p:sp>
      <p:sp>
        <p:nvSpPr>
          <p:cNvPr id="4" name="Date Placeholder 3"/>
          <p:cNvSpPr>
            <a:spLocks noGrp="1"/>
          </p:cNvSpPr>
          <p:nvPr>
            <p:ph type="dt" sz="half" idx="10"/>
          </p:nvPr>
        </p:nvSpPr>
        <p:spPr/>
        <p:txBody>
          <a:bodyPr/>
          <a:lstStyle/>
          <a:p>
            <a:fld id="{E1826B3B-1E01-504A-908B-84D650B788D5}" type="datetimeFigureOut">
              <a:rPr lang="en-US" smtClean="0"/>
              <a:t>2015-10-22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A7BC54A-BF92-A040-94E6-3A56B4B03C47}" type="slidenum">
              <a:rPr lang="fr-CA" smtClean="0"/>
              <a:t>‹#›</a:t>
            </a:fld>
            <a:endParaRPr lang="fr-CA"/>
          </a:p>
        </p:txBody>
      </p:sp>
    </p:spTree>
    <p:extLst>
      <p:ext uri="{BB962C8B-B14F-4D97-AF65-F5344CB8AC3E}">
        <p14:creationId xmlns:p14="http://schemas.microsoft.com/office/powerpoint/2010/main" val="3000155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A"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Click to edit Master text styles</a:t>
            </a:r>
          </a:p>
        </p:txBody>
      </p:sp>
      <p:sp>
        <p:nvSpPr>
          <p:cNvPr id="4" name="Date Placeholder 3"/>
          <p:cNvSpPr>
            <a:spLocks noGrp="1"/>
          </p:cNvSpPr>
          <p:nvPr>
            <p:ph type="dt" sz="half" idx="10"/>
          </p:nvPr>
        </p:nvSpPr>
        <p:spPr/>
        <p:txBody>
          <a:bodyPr/>
          <a:lstStyle/>
          <a:p>
            <a:fld id="{E1826B3B-1E01-504A-908B-84D650B788D5}" type="datetimeFigureOut">
              <a:rPr lang="en-US" smtClean="0"/>
              <a:t>2015-10-22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A7BC54A-BF92-A040-94E6-3A56B4B03C47}" type="slidenum">
              <a:rPr lang="fr-CA" smtClean="0"/>
              <a:t>‹#›</a:t>
            </a:fld>
            <a:endParaRPr lang="fr-CA"/>
          </a:p>
        </p:txBody>
      </p:sp>
    </p:spTree>
    <p:extLst>
      <p:ext uri="{BB962C8B-B14F-4D97-AF65-F5344CB8AC3E}">
        <p14:creationId xmlns:p14="http://schemas.microsoft.com/office/powerpoint/2010/main" val="2159368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fr-CA"/>
          </a:p>
        </p:txBody>
      </p:sp>
      <p:sp>
        <p:nvSpPr>
          <p:cNvPr id="5" name="Date Placeholder 4"/>
          <p:cNvSpPr>
            <a:spLocks noGrp="1"/>
          </p:cNvSpPr>
          <p:nvPr>
            <p:ph type="dt" sz="half" idx="10"/>
          </p:nvPr>
        </p:nvSpPr>
        <p:spPr/>
        <p:txBody>
          <a:bodyPr/>
          <a:lstStyle/>
          <a:p>
            <a:fld id="{E1826B3B-1E01-504A-908B-84D650B788D5}" type="datetimeFigureOut">
              <a:rPr lang="en-US" smtClean="0"/>
              <a:t>2015-10-22</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DA7BC54A-BF92-A040-94E6-3A56B4B03C47}" type="slidenum">
              <a:rPr lang="fr-CA" smtClean="0"/>
              <a:t>‹#›</a:t>
            </a:fld>
            <a:endParaRPr lang="fr-CA"/>
          </a:p>
        </p:txBody>
      </p:sp>
    </p:spTree>
    <p:extLst>
      <p:ext uri="{BB962C8B-B14F-4D97-AF65-F5344CB8AC3E}">
        <p14:creationId xmlns:p14="http://schemas.microsoft.com/office/powerpoint/2010/main" val="1622145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fr-CA"/>
          </a:p>
        </p:txBody>
      </p:sp>
      <p:sp>
        <p:nvSpPr>
          <p:cNvPr id="7" name="Date Placeholder 6"/>
          <p:cNvSpPr>
            <a:spLocks noGrp="1"/>
          </p:cNvSpPr>
          <p:nvPr>
            <p:ph type="dt" sz="half" idx="10"/>
          </p:nvPr>
        </p:nvSpPr>
        <p:spPr/>
        <p:txBody>
          <a:bodyPr/>
          <a:lstStyle/>
          <a:p>
            <a:fld id="{E1826B3B-1E01-504A-908B-84D650B788D5}" type="datetimeFigureOut">
              <a:rPr lang="en-US" smtClean="0"/>
              <a:t>2015-10-22</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DA7BC54A-BF92-A040-94E6-3A56B4B03C47}" type="slidenum">
              <a:rPr lang="fr-CA" smtClean="0"/>
              <a:t>‹#›</a:t>
            </a:fld>
            <a:endParaRPr lang="fr-CA"/>
          </a:p>
        </p:txBody>
      </p:sp>
    </p:spTree>
    <p:extLst>
      <p:ext uri="{BB962C8B-B14F-4D97-AF65-F5344CB8AC3E}">
        <p14:creationId xmlns:p14="http://schemas.microsoft.com/office/powerpoint/2010/main" val="2527895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fr-CA"/>
          </a:p>
        </p:txBody>
      </p:sp>
      <p:sp>
        <p:nvSpPr>
          <p:cNvPr id="3" name="Date Placeholder 2"/>
          <p:cNvSpPr>
            <a:spLocks noGrp="1"/>
          </p:cNvSpPr>
          <p:nvPr>
            <p:ph type="dt" sz="half" idx="10"/>
          </p:nvPr>
        </p:nvSpPr>
        <p:spPr/>
        <p:txBody>
          <a:bodyPr/>
          <a:lstStyle/>
          <a:p>
            <a:fld id="{E1826B3B-1E01-504A-908B-84D650B788D5}" type="datetimeFigureOut">
              <a:rPr lang="en-US" smtClean="0"/>
              <a:t>2015-10-22</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DA7BC54A-BF92-A040-94E6-3A56B4B03C47}" type="slidenum">
              <a:rPr lang="fr-CA" smtClean="0"/>
              <a:t>‹#›</a:t>
            </a:fld>
            <a:endParaRPr lang="fr-CA"/>
          </a:p>
        </p:txBody>
      </p:sp>
    </p:spTree>
    <p:extLst>
      <p:ext uri="{BB962C8B-B14F-4D97-AF65-F5344CB8AC3E}">
        <p14:creationId xmlns:p14="http://schemas.microsoft.com/office/powerpoint/2010/main" val="1504918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826B3B-1E01-504A-908B-84D650B788D5}" type="datetimeFigureOut">
              <a:rPr lang="en-US" smtClean="0"/>
              <a:t>2015-10-22</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DA7BC54A-BF92-A040-94E6-3A56B4B03C47}" type="slidenum">
              <a:rPr lang="fr-CA" smtClean="0"/>
              <a:t>‹#›</a:t>
            </a:fld>
            <a:endParaRPr lang="fr-CA"/>
          </a:p>
        </p:txBody>
      </p:sp>
    </p:spTree>
    <p:extLst>
      <p:ext uri="{BB962C8B-B14F-4D97-AF65-F5344CB8AC3E}">
        <p14:creationId xmlns:p14="http://schemas.microsoft.com/office/powerpoint/2010/main" val="2704887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A"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E1826B3B-1E01-504A-908B-84D650B788D5}" type="datetimeFigureOut">
              <a:rPr lang="en-US" smtClean="0"/>
              <a:t>2015-10-22</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DA7BC54A-BF92-A040-94E6-3A56B4B03C47}" type="slidenum">
              <a:rPr lang="fr-CA" smtClean="0"/>
              <a:t>‹#›</a:t>
            </a:fld>
            <a:endParaRPr lang="fr-CA"/>
          </a:p>
        </p:txBody>
      </p:sp>
    </p:spTree>
    <p:extLst>
      <p:ext uri="{BB962C8B-B14F-4D97-AF65-F5344CB8AC3E}">
        <p14:creationId xmlns:p14="http://schemas.microsoft.com/office/powerpoint/2010/main" val="2748380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A"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E1826B3B-1E01-504A-908B-84D650B788D5}" type="datetimeFigureOut">
              <a:rPr lang="en-US" smtClean="0"/>
              <a:t>2015-10-22</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DA7BC54A-BF92-A040-94E6-3A56B4B03C47}" type="slidenum">
              <a:rPr lang="fr-CA" smtClean="0"/>
              <a:t>‹#›</a:t>
            </a:fld>
            <a:endParaRPr lang="fr-CA"/>
          </a:p>
        </p:txBody>
      </p:sp>
    </p:spTree>
    <p:extLst>
      <p:ext uri="{BB962C8B-B14F-4D97-AF65-F5344CB8AC3E}">
        <p14:creationId xmlns:p14="http://schemas.microsoft.com/office/powerpoint/2010/main" val="38069597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A" smtClean="0"/>
              <a:t>Click to edit Master title style</a:t>
            </a:r>
            <a:endParaRPr lang="fr-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fr-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826B3B-1E01-504A-908B-84D650B788D5}" type="datetimeFigureOut">
              <a:rPr lang="en-US" smtClean="0"/>
              <a:t>2015-10-22</a:t>
            </a:fld>
            <a:endParaRPr lang="fr-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BC54A-BF92-A040-94E6-3A56B4B03C47}" type="slidenum">
              <a:rPr lang="fr-CA" smtClean="0"/>
              <a:t>‹#›</a:t>
            </a:fld>
            <a:endParaRPr lang="fr-CA"/>
          </a:p>
        </p:txBody>
      </p:sp>
    </p:spTree>
    <p:extLst>
      <p:ext uri="{BB962C8B-B14F-4D97-AF65-F5344CB8AC3E}">
        <p14:creationId xmlns:p14="http://schemas.microsoft.com/office/powerpoint/2010/main" val="2617560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xml"/><Relationship Id="rId5" Type="http://schemas.openxmlformats.org/officeDocument/2006/relationships/diagramData" Target="../diagrams/data2.xml"/><Relationship Id="rId6" Type="http://schemas.openxmlformats.org/officeDocument/2006/relationships/diagramLayout" Target="../diagrams/layout2.xml"/><Relationship Id="rId7" Type="http://schemas.openxmlformats.org/officeDocument/2006/relationships/diagramQuickStyle" Target="../diagrams/quickStyle2.xml"/><Relationship Id="rId8" Type="http://schemas.openxmlformats.org/officeDocument/2006/relationships/diagramColors" Target="../diagrams/colors2.xml"/><Relationship Id="rId9" Type="http://schemas.microsoft.com/office/2007/relationships/diagramDrawing" Target="../diagrams/drawing2.xml"/><Relationship Id="rId1" Type="http://schemas.openxmlformats.org/officeDocument/2006/relationships/tags" Target="../tags/tag2.xml"/><Relationship Id="rId2"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diagramData" Target="../diagrams/data4.xml"/><Relationship Id="rId5" Type="http://schemas.openxmlformats.org/officeDocument/2006/relationships/diagramLayout" Target="../diagrams/layout4.xml"/><Relationship Id="rId6" Type="http://schemas.openxmlformats.org/officeDocument/2006/relationships/diagramQuickStyle" Target="../diagrams/quickStyle4.xml"/><Relationship Id="rId7" Type="http://schemas.openxmlformats.org/officeDocument/2006/relationships/diagramColors" Target="../diagrams/colors4.xml"/><Relationship Id="rId8" Type="http://schemas.microsoft.com/office/2007/relationships/diagramDrawing" Target="../diagrams/drawing4.xml"/><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3849" y="246809"/>
            <a:ext cx="8742860" cy="1681029"/>
          </a:xfrm>
        </p:spPr>
        <p:txBody>
          <a:bodyPr>
            <a:noAutofit/>
          </a:bodyPr>
          <a:lstStyle/>
          <a:p>
            <a:r>
              <a:rPr lang="fr-CA" sz="2800" dirty="0" smtClean="0">
                <a:solidFill>
                  <a:srgbClr val="000090"/>
                </a:solidFill>
              </a:rPr>
              <a:t>Les clubs scientifiques issus de partenariats école-communauté comme agents de soutien pour des jeunes en transition du primaire au secondaire: une recherche-action</a:t>
            </a:r>
            <a:endParaRPr lang="fr-CA" sz="2800" dirty="0">
              <a:solidFill>
                <a:srgbClr val="000090"/>
              </a:solidFill>
            </a:endParaRPr>
          </a:p>
        </p:txBody>
      </p:sp>
      <p:sp>
        <p:nvSpPr>
          <p:cNvPr id="4" name="Subtitle 2"/>
          <p:cNvSpPr>
            <a:spLocks noGrp="1"/>
          </p:cNvSpPr>
          <p:nvPr/>
        </p:nvSpPr>
        <p:spPr>
          <a:xfrm>
            <a:off x="1395320" y="2015884"/>
            <a:ext cx="6400800" cy="17526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fr-CA" sz="2400" kern="1200" dirty="0" smtClean="0">
                <a:solidFill>
                  <a:schemeClr val="bg1">
                    <a:lumMod val="50000"/>
                  </a:schemeClr>
                </a:solidFill>
              </a:rPr>
              <a:t>Activité </a:t>
            </a:r>
            <a:r>
              <a:rPr lang="fr-CA" sz="2400" dirty="0" smtClean="0">
                <a:solidFill>
                  <a:schemeClr val="bg1">
                    <a:lumMod val="50000"/>
                  </a:schemeClr>
                </a:solidFill>
              </a:rPr>
              <a:t>de transfert, </a:t>
            </a:r>
            <a:r>
              <a:rPr lang="fr-CA" sz="2400" kern="1200" dirty="0" smtClean="0">
                <a:solidFill>
                  <a:schemeClr val="bg1">
                    <a:lumMod val="50000"/>
                  </a:schemeClr>
                </a:solidFill>
              </a:rPr>
              <a:t>Action concertée</a:t>
            </a:r>
          </a:p>
          <a:p>
            <a:r>
              <a:rPr lang="fr-CA" sz="2400" dirty="0" smtClean="0">
                <a:solidFill>
                  <a:schemeClr val="bg1">
                    <a:lumMod val="50000"/>
                  </a:schemeClr>
                </a:solidFill>
              </a:rPr>
              <a:t>28 octobre, 2015</a:t>
            </a:r>
            <a:endParaRPr lang="fr-CA" sz="2400" kern="1200" dirty="0" smtClean="0">
              <a:solidFill>
                <a:schemeClr val="bg1">
                  <a:lumMod val="50000"/>
                </a:schemeClr>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73670" y="5950668"/>
            <a:ext cx="2085975" cy="704850"/>
          </a:xfrm>
          <a:prstGeom prst="rect">
            <a:avLst/>
          </a:prstGeom>
        </p:spPr>
      </p:pic>
      <p:pic>
        <p:nvPicPr>
          <p:cNvPr id="6" name="Imag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158" y="5975894"/>
            <a:ext cx="1866900" cy="581025"/>
          </a:xfrm>
          <a:prstGeom prst="rect">
            <a:avLst/>
          </a:prstGeom>
        </p:spPr>
      </p:pic>
      <p:pic>
        <p:nvPicPr>
          <p:cNvPr id="7" name="Imag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31153" y="5950668"/>
            <a:ext cx="1746801" cy="67962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45225" y="5950668"/>
            <a:ext cx="1825757" cy="704850"/>
          </a:xfrm>
          <a:prstGeom prst="rect">
            <a:avLst/>
          </a:prstGeom>
        </p:spPr>
      </p:pic>
      <p:sp>
        <p:nvSpPr>
          <p:cNvPr id="3" name="TextBox 2"/>
          <p:cNvSpPr txBox="1"/>
          <p:nvPr/>
        </p:nvSpPr>
        <p:spPr>
          <a:xfrm>
            <a:off x="2545399" y="4527999"/>
            <a:ext cx="3828492" cy="1661993"/>
          </a:xfrm>
          <a:prstGeom prst="rect">
            <a:avLst/>
          </a:prstGeom>
          <a:noFill/>
        </p:spPr>
        <p:txBody>
          <a:bodyPr wrap="none" rtlCol="0">
            <a:spAutoFit/>
          </a:bodyPr>
          <a:lstStyle/>
          <a:p>
            <a:pPr algn="ctr"/>
            <a:r>
              <a:rPr lang="fr-CA" sz="2400" b="1" dirty="0"/>
              <a:t>Jrène </a:t>
            </a:r>
            <a:r>
              <a:rPr lang="fr-CA" sz="2400" b="1" dirty="0" err="1"/>
              <a:t>Rahm</a:t>
            </a:r>
            <a:endParaRPr lang="fr-CA" sz="2400" b="1" dirty="0"/>
          </a:p>
          <a:p>
            <a:pPr algn="ctr"/>
            <a:r>
              <a:rPr lang="fr-CA" sz="2000" dirty="0"/>
              <a:t>Faculté des sciences de l’éducation </a:t>
            </a:r>
          </a:p>
          <a:p>
            <a:pPr algn="ctr"/>
            <a:r>
              <a:rPr lang="fr-CA" sz="2000" dirty="0"/>
              <a:t>Université de </a:t>
            </a:r>
            <a:r>
              <a:rPr lang="fr-CA" sz="2000" dirty="0" smtClean="0"/>
              <a:t>Montréal</a:t>
            </a:r>
          </a:p>
          <a:p>
            <a:pPr algn="ctr"/>
            <a:r>
              <a:rPr lang="en-US" sz="2000" dirty="0"/>
              <a:t>j</a:t>
            </a:r>
            <a:r>
              <a:rPr lang="fr-CA" sz="2000" dirty="0" err="1" smtClean="0"/>
              <a:t>rene.rahm@umontreal.ca</a:t>
            </a:r>
            <a:endParaRPr lang="fr-CA" sz="2000" dirty="0"/>
          </a:p>
          <a:p>
            <a:pPr algn="ctr"/>
            <a:endParaRPr lang="fr-CA" dirty="0"/>
          </a:p>
        </p:txBody>
      </p:sp>
      <p:pic>
        <p:nvPicPr>
          <p:cNvPr id="9" name="Picture 8" descr="Capture d’écran 2015-10-22 à 12.41.09.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089385" y="2641112"/>
            <a:ext cx="3054615" cy="2141627"/>
          </a:xfrm>
          <a:prstGeom prst="rect">
            <a:avLst/>
          </a:prstGeom>
        </p:spPr>
      </p:pic>
      <p:pic>
        <p:nvPicPr>
          <p:cNvPr id="10" name="Picture 9" descr="Capture d’écran 2015-10-22 à 12.39.35.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1378" y="2596923"/>
            <a:ext cx="3373892" cy="2171809"/>
          </a:xfrm>
          <a:prstGeom prst="rect">
            <a:avLst/>
          </a:prstGeom>
        </p:spPr>
      </p:pic>
    </p:spTree>
    <p:extLst>
      <p:ext uri="{BB962C8B-B14F-4D97-AF65-F5344CB8AC3E}">
        <p14:creationId xmlns:p14="http://schemas.microsoft.com/office/powerpoint/2010/main" val="24973862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51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554663"/>
            <a:ext cx="9143999" cy="1143000"/>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fr-CA" dirty="0" smtClean="0">
                <a:solidFill>
                  <a:srgbClr val="000090"/>
                </a:solidFill>
              </a:rPr>
              <a:t>2. Résultats, retombées et applicabilités</a:t>
            </a:r>
            <a:endParaRPr lang="fr-CA" dirty="0">
              <a:solidFill>
                <a:srgbClr val="000090"/>
              </a:solidFill>
            </a:endParaRPr>
          </a:p>
        </p:txBody>
      </p:sp>
      <p:sp>
        <p:nvSpPr>
          <p:cNvPr id="3" name="Content Placeholder 2"/>
          <p:cNvSpPr>
            <a:spLocks noGrp="1"/>
          </p:cNvSpPr>
          <p:nvPr>
            <p:ph idx="1"/>
          </p:nvPr>
        </p:nvSpPr>
        <p:spPr/>
        <p:txBody>
          <a:bodyPr/>
          <a:lstStyle/>
          <a:p>
            <a:endParaRPr lang="fr-CA" dirty="0"/>
          </a:p>
        </p:txBody>
      </p:sp>
    </p:spTree>
    <p:extLst>
      <p:ext uri="{BB962C8B-B14F-4D97-AF65-F5344CB8AC3E}">
        <p14:creationId xmlns:p14="http://schemas.microsoft.com/office/powerpoint/2010/main" val="403266218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fontScale="90000"/>
          </a:bodyPr>
          <a:lstStyle/>
          <a:p>
            <a:r>
              <a:rPr lang="fr-CA" dirty="0" smtClean="0">
                <a:solidFill>
                  <a:srgbClr val="000090"/>
                </a:solidFill>
              </a:rPr>
              <a:t>1. La forme du partenariat avec l’école</a:t>
            </a:r>
            <a:endParaRPr lang="fr-CA" dirty="0">
              <a:solidFill>
                <a:srgbClr val="000090"/>
              </a:solidFill>
            </a:endParaRPr>
          </a:p>
        </p:txBody>
      </p:sp>
      <p:sp>
        <p:nvSpPr>
          <p:cNvPr id="3" name="Content Placeholder 2"/>
          <p:cNvSpPr>
            <a:spLocks noGrp="1"/>
          </p:cNvSpPr>
          <p:nvPr>
            <p:ph idx="1"/>
          </p:nvPr>
        </p:nvSpPr>
        <p:spPr>
          <a:xfrm>
            <a:off x="0" y="1308928"/>
            <a:ext cx="8229600" cy="4525963"/>
          </a:xfrm>
        </p:spPr>
        <p:txBody>
          <a:bodyPr>
            <a:normAutofit/>
          </a:bodyPr>
          <a:lstStyle/>
          <a:p>
            <a:pPr marL="0" indent="0">
              <a:buNone/>
            </a:pPr>
            <a:r>
              <a:rPr lang="fr-CA" sz="2800" dirty="0" smtClean="0">
                <a:solidFill>
                  <a:srgbClr val="000090"/>
                </a:solidFill>
              </a:rPr>
              <a:t>École A</a:t>
            </a:r>
            <a:endParaRPr lang="fr-CA" sz="2800" dirty="0">
              <a:solidFill>
                <a:srgbClr val="000090"/>
              </a:solidFill>
            </a:endParaRPr>
          </a:p>
        </p:txBody>
      </p:sp>
      <p:pic>
        <p:nvPicPr>
          <p:cNvPr id="5" name="Picture 4" descr="Capture d’écran 2015-10-22 à 15.01.2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62" y="1954916"/>
            <a:ext cx="8514870" cy="4505017"/>
          </a:xfrm>
          <a:prstGeom prst="rect">
            <a:avLst/>
          </a:prstGeom>
        </p:spPr>
      </p:pic>
    </p:spTree>
    <p:extLst>
      <p:ext uri="{BB962C8B-B14F-4D97-AF65-F5344CB8AC3E}">
        <p14:creationId xmlns:p14="http://schemas.microsoft.com/office/powerpoint/2010/main" val="33064511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8958"/>
          </a:xfrm>
        </p:spPr>
        <p:txBody>
          <a:bodyPr>
            <a:normAutofit/>
          </a:bodyPr>
          <a:lstStyle/>
          <a:p>
            <a:r>
              <a:rPr lang="fr-CA" sz="4000" dirty="0" smtClean="0">
                <a:solidFill>
                  <a:srgbClr val="000090"/>
                </a:solidFill>
              </a:rPr>
              <a:t>suite</a:t>
            </a:r>
            <a:endParaRPr lang="fr-CA" sz="4000" dirty="0">
              <a:solidFill>
                <a:srgbClr val="000090"/>
              </a:solidFill>
            </a:endParaRPr>
          </a:p>
        </p:txBody>
      </p:sp>
      <p:sp>
        <p:nvSpPr>
          <p:cNvPr id="3" name="Content Placeholder 2"/>
          <p:cNvSpPr>
            <a:spLocks noGrp="1"/>
          </p:cNvSpPr>
          <p:nvPr>
            <p:ph idx="1"/>
          </p:nvPr>
        </p:nvSpPr>
        <p:spPr>
          <a:xfrm>
            <a:off x="104869" y="772987"/>
            <a:ext cx="8229600" cy="4525963"/>
          </a:xfrm>
        </p:spPr>
        <p:txBody>
          <a:bodyPr>
            <a:normAutofit/>
          </a:bodyPr>
          <a:lstStyle/>
          <a:p>
            <a:pPr marL="0" indent="0">
              <a:buNone/>
            </a:pPr>
            <a:r>
              <a:rPr lang="fr-CA" sz="2800" dirty="0" smtClean="0">
                <a:solidFill>
                  <a:srgbClr val="000090"/>
                </a:solidFill>
              </a:rPr>
              <a:t>École B</a:t>
            </a:r>
            <a:endParaRPr lang="fr-CA" sz="2800" dirty="0">
              <a:solidFill>
                <a:srgbClr val="000090"/>
              </a:solidFill>
            </a:endParaRPr>
          </a:p>
        </p:txBody>
      </p:sp>
      <p:pic>
        <p:nvPicPr>
          <p:cNvPr id="5" name="Picture 4" descr="Capture d’écran 2015-10-22 à 15.02.4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99634"/>
            <a:ext cx="9144000" cy="4209809"/>
          </a:xfrm>
          <a:prstGeom prst="rect">
            <a:avLst/>
          </a:prstGeom>
        </p:spPr>
      </p:pic>
    </p:spTree>
    <p:extLst>
      <p:ext uri="{BB962C8B-B14F-4D97-AF65-F5344CB8AC3E}">
        <p14:creationId xmlns:p14="http://schemas.microsoft.com/office/powerpoint/2010/main" val="111996642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8958"/>
          </a:xfrm>
        </p:spPr>
        <p:txBody>
          <a:bodyPr>
            <a:normAutofit/>
          </a:bodyPr>
          <a:lstStyle/>
          <a:p>
            <a:pPr algn="l"/>
            <a:r>
              <a:rPr lang="fr-CA" sz="4000" dirty="0" smtClean="0">
                <a:solidFill>
                  <a:srgbClr val="000090"/>
                </a:solidFill>
              </a:rPr>
              <a:t>suite</a:t>
            </a:r>
            <a:endParaRPr lang="fr-CA" sz="4000" dirty="0">
              <a:solidFill>
                <a:srgbClr val="000090"/>
              </a:solidFill>
            </a:endParaRPr>
          </a:p>
        </p:txBody>
      </p:sp>
      <p:sp>
        <p:nvSpPr>
          <p:cNvPr id="7" name="TextBox 6"/>
          <p:cNvSpPr txBox="1"/>
          <p:nvPr/>
        </p:nvSpPr>
        <p:spPr>
          <a:xfrm>
            <a:off x="221269" y="1309561"/>
            <a:ext cx="1234883" cy="523220"/>
          </a:xfrm>
          <a:prstGeom prst="rect">
            <a:avLst/>
          </a:prstGeom>
          <a:noFill/>
        </p:spPr>
        <p:txBody>
          <a:bodyPr wrap="none" rtlCol="0">
            <a:spAutoFit/>
          </a:bodyPr>
          <a:lstStyle/>
          <a:p>
            <a:r>
              <a:rPr lang="fr-CA" sz="2800" dirty="0" smtClean="0">
                <a:solidFill>
                  <a:srgbClr val="000090"/>
                </a:solidFill>
              </a:rPr>
              <a:t>École C</a:t>
            </a:r>
            <a:endParaRPr lang="fr-CA" sz="2800" dirty="0">
              <a:solidFill>
                <a:srgbClr val="000090"/>
              </a:solidFill>
            </a:endParaRPr>
          </a:p>
        </p:txBody>
      </p:sp>
      <p:pic>
        <p:nvPicPr>
          <p:cNvPr id="4" name="Picture 3" descr="Capture d’écran 2015-10-21 à 13.06.55.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124052"/>
            <a:ext cx="9072300" cy="4062565"/>
          </a:xfrm>
          <a:prstGeom prst="rect">
            <a:avLst/>
          </a:prstGeom>
        </p:spPr>
      </p:pic>
      <p:pic>
        <p:nvPicPr>
          <p:cNvPr id="3" name="Picture 2" descr="Capture d’écran 2015-10-22 à 12.49.23.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92954" y="179287"/>
            <a:ext cx="1467472" cy="1944765"/>
          </a:xfrm>
          <a:prstGeom prst="rect">
            <a:avLst/>
          </a:prstGeom>
        </p:spPr>
      </p:pic>
      <p:pic>
        <p:nvPicPr>
          <p:cNvPr id="5" name="Picture 4" descr="Capture d’écran 2015-10-22 à 12.49.1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96871" y="179287"/>
            <a:ext cx="1667202" cy="1944765"/>
          </a:xfrm>
          <a:prstGeom prst="rect">
            <a:avLst/>
          </a:prstGeom>
        </p:spPr>
      </p:pic>
      <p:pic>
        <p:nvPicPr>
          <p:cNvPr id="6" name="Picture 5" descr="Capture d’écran 2015-10-22 à 13.18.41.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500775" y="179286"/>
            <a:ext cx="2642170" cy="1944765"/>
          </a:xfrm>
          <a:prstGeom prst="rect">
            <a:avLst/>
          </a:prstGeom>
        </p:spPr>
      </p:pic>
    </p:spTree>
    <p:extLst>
      <p:ext uri="{BB962C8B-B14F-4D97-AF65-F5344CB8AC3E}">
        <p14:creationId xmlns:p14="http://schemas.microsoft.com/office/powerpoint/2010/main" val="159196123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809" y="158129"/>
            <a:ext cx="8686800" cy="634131"/>
          </a:xfrm>
        </p:spPr>
        <p:txBody>
          <a:bodyPr>
            <a:normAutofit fontScale="90000"/>
          </a:bodyPr>
          <a:lstStyle/>
          <a:p>
            <a:r>
              <a:rPr lang="fr-CA" dirty="0" smtClean="0">
                <a:solidFill>
                  <a:srgbClr val="000090"/>
                </a:solidFill>
              </a:rPr>
              <a:t>B. Les jeunes dans les clubs scientifiques</a:t>
            </a:r>
            <a:endParaRPr lang="fr-CA" dirty="0">
              <a:solidFill>
                <a:srgbClr val="000090"/>
              </a:solidFill>
            </a:endParaRPr>
          </a:p>
        </p:txBody>
      </p:sp>
      <p:sp>
        <p:nvSpPr>
          <p:cNvPr id="3" name="Content Placeholder 2"/>
          <p:cNvSpPr>
            <a:spLocks noGrp="1"/>
          </p:cNvSpPr>
          <p:nvPr>
            <p:ph idx="1"/>
          </p:nvPr>
        </p:nvSpPr>
        <p:spPr>
          <a:xfrm>
            <a:off x="148418" y="792260"/>
            <a:ext cx="8841191" cy="6385023"/>
          </a:xfrm>
        </p:spPr>
        <p:txBody>
          <a:bodyPr>
            <a:normAutofit fontScale="85000" lnSpcReduction="20000"/>
          </a:bodyPr>
          <a:lstStyle/>
          <a:p>
            <a:pPr marL="0" indent="0">
              <a:buNone/>
            </a:pPr>
            <a:r>
              <a:rPr lang="fr-CA" dirty="0" smtClean="0"/>
              <a:t>Transition primaire au secondaire: défis temporaires de discontinuités à plusieurs niveaux qui peuvent être </a:t>
            </a:r>
            <a:r>
              <a:rPr lang="fr-CA" dirty="0" smtClean="0"/>
              <a:t>modéré</a:t>
            </a:r>
            <a:r>
              <a:rPr lang="fr-CA" dirty="0" smtClean="0"/>
              <a:t>s </a:t>
            </a:r>
            <a:r>
              <a:rPr lang="fr-CA" dirty="0" smtClean="0"/>
              <a:t>par un club</a:t>
            </a:r>
          </a:p>
          <a:p>
            <a:pPr lvl="1"/>
            <a:r>
              <a:rPr lang="en-US" b="1" i="1" dirty="0" err="1" smtClean="0"/>
              <a:t>L’apport</a:t>
            </a:r>
            <a:r>
              <a:rPr lang="en-US" b="1" i="1" dirty="0" smtClean="0"/>
              <a:t> du club</a:t>
            </a:r>
            <a:r>
              <a:rPr lang="en-US" dirty="0" smtClean="0"/>
              <a:t>: </a:t>
            </a:r>
            <a:r>
              <a:rPr lang="fr-CA" dirty="0" smtClean="0"/>
              <a:t>le développement d’un réseau social, des méthodes de travail, de l’autonomie et d’un sentiment d’appartenance à l’école</a:t>
            </a:r>
          </a:p>
          <a:p>
            <a:pPr lvl="1"/>
            <a:r>
              <a:rPr lang="fr-CA" b="1" i="1" dirty="0" smtClean="0"/>
              <a:t>Les sciences: </a:t>
            </a:r>
            <a:r>
              <a:rPr lang="fr-CA" dirty="0" smtClean="0"/>
              <a:t>Participer autrement en science, au travers l’engagement dans des projets novateurs, guidés par leurs intérêts, qui permet la création, des sorties de l’école et l’exploration de leur environnement autour d’école </a:t>
            </a:r>
            <a:r>
              <a:rPr lang="en-US" dirty="0" smtClean="0"/>
              <a:t>–</a:t>
            </a:r>
            <a:r>
              <a:rPr lang="fr-CA" dirty="0" smtClean="0"/>
              <a:t> des pistes gagnantes</a:t>
            </a:r>
          </a:p>
          <a:p>
            <a:pPr lvl="1"/>
            <a:r>
              <a:rPr lang="fr-CA" b="1" i="1" dirty="0" smtClean="0"/>
              <a:t>Contact avec les étudiants: </a:t>
            </a:r>
            <a:r>
              <a:rPr lang="fr-CA" dirty="0" smtClean="0"/>
              <a:t>Modèles à suivre, démystification des métiers et ressources dans leur communauté, rapport jeune-adulte, </a:t>
            </a:r>
          </a:p>
          <a:p>
            <a:pPr lvl="1"/>
            <a:r>
              <a:rPr lang="fr-CA" b="1" i="1" dirty="0" smtClean="0"/>
              <a:t>Complémentarité importante </a:t>
            </a:r>
            <a:r>
              <a:rPr lang="fr-CA" dirty="0" smtClean="0"/>
              <a:t>entre les compétences développées en club et à l’école, l’une enrichie l’autre</a:t>
            </a:r>
          </a:p>
          <a:p>
            <a:pPr lvl="1"/>
            <a:r>
              <a:rPr lang="fr-CA" b="1" i="1" dirty="0" smtClean="0"/>
              <a:t>Stage d’été: </a:t>
            </a:r>
            <a:r>
              <a:rPr lang="fr-CA" dirty="0" smtClean="0"/>
              <a:t>développement de l’autonomie, identité de soi</a:t>
            </a:r>
          </a:p>
          <a:p>
            <a:pPr lvl="1"/>
            <a:r>
              <a:rPr lang="fr-CA" b="1" i="1" dirty="0" smtClean="0"/>
              <a:t>Exploration des espaces </a:t>
            </a:r>
            <a:r>
              <a:rPr lang="fr-CA" b="1" i="1" dirty="0" smtClean="0"/>
              <a:t>inconnus: </a:t>
            </a:r>
            <a:r>
              <a:rPr lang="fr-CA" dirty="0" smtClean="0"/>
              <a:t>musées, parcs, etc.</a:t>
            </a:r>
          </a:p>
        </p:txBody>
      </p:sp>
    </p:spTree>
    <p:extLst>
      <p:ext uri="{BB962C8B-B14F-4D97-AF65-F5344CB8AC3E}">
        <p14:creationId xmlns:p14="http://schemas.microsoft.com/office/powerpoint/2010/main" val="349393604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smtClean="0">
                <a:solidFill>
                  <a:srgbClr val="000090"/>
                </a:solidFill>
              </a:rPr>
              <a:t>C. Les étudiants universitaires au baccalauréat en formation des maîtres  </a:t>
            </a:r>
            <a:endParaRPr lang="fr-CA" dirty="0">
              <a:solidFill>
                <a:srgbClr val="000090"/>
              </a:solidFill>
            </a:endParaRPr>
          </a:p>
        </p:txBody>
      </p:sp>
      <p:sp>
        <p:nvSpPr>
          <p:cNvPr id="3" name="Content Placeholder 2"/>
          <p:cNvSpPr>
            <a:spLocks noGrp="1"/>
          </p:cNvSpPr>
          <p:nvPr>
            <p:ph idx="1"/>
          </p:nvPr>
        </p:nvSpPr>
        <p:spPr/>
        <p:txBody>
          <a:bodyPr>
            <a:normAutofit/>
          </a:bodyPr>
          <a:lstStyle/>
          <a:p>
            <a:pPr marL="0" indent="0">
              <a:buNone/>
            </a:pPr>
            <a:r>
              <a:rPr lang="fr-CA" sz="2800" dirty="0" smtClean="0"/>
              <a:t>Appréciation à plusieurs niveaux, qui confirme que les étudiants cherchent des occasions d’interagir avec des élèves du secondaire pendant leur formation de maître</a:t>
            </a:r>
          </a:p>
          <a:p>
            <a:pPr marL="0" indent="0">
              <a:buNone/>
            </a:pPr>
            <a:endParaRPr lang="fr-CA" sz="2800" dirty="0" smtClean="0"/>
          </a:p>
          <a:p>
            <a:pPr lvl="1"/>
            <a:r>
              <a:rPr lang="fr-CA" sz="2400" dirty="0" smtClean="0">
                <a:effectLst/>
                <a:ea typeface="Cambria"/>
                <a:cs typeface="Times New Roman"/>
              </a:rPr>
              <a:t>« De pouvoir observer les élèves dans un cadre autre que scolaire. »</a:t>
            </a:r>
            <a:endParaRPr lang="en-GB" sz="2400" dirty="0" smtClean="0">
              <a:effectLst/>
              <a:ea typeface="Cambria"/>
              <a:cs typeface="Times New Roman"/>
            </a:endParaRPr>
          </a:p>
          <a:p>
            <a:pPr lvl="1"/>
            <a:r>
              <a:rPr lang="fr-CA" sz="2400" dirty="0" smtClean="0">
                <a:ea typeface="Cambria"/>
                <a:cs typeface="Times New Roman"/>
              </a:rPr>
              <a:t>« I</a:t>
            </a:r>
            <a:r>
              <a:rPr lang="fr-CA" sz="2400" dirty="0" smtClean="0">
                <a:effectLst/>
                <a:ea typeface="Cambria"/>
                <a:cs typeface="Times New Roman"/>
              </a:rPr>
              <a:t>mmersion dans le monde parascolaire. »</a:t>
            </a:r>
            <a:r>
              <a:rPr lang="en-GB" sz="2400" dirty="0" smtClean="0">
                <a:effectLst/>
              </a:rPr>
              <a:t> </a:t>
            </a:r>
            <a:endParaRPr lang="fr-CA" sz="2400" dirty="0" smtClean="0">
              <a:effectLst/>
              <a:ea typeface="Cambria"/>
              <a:cs typeface="Times New Roman"/>
            </a:endParaRPr>
          </a:p>
          <a:p>
            <a:pPr lvl="1"/>
            <a:r>
              <a:rPr lang="fr-CA" sz="2400" dirty="0" smtClean="0">
                <a:effectLst/>
                <a:ea typeface="Cambria"/>
                <a:cs typeface="Times New Roman"/>
              </a:rPr>
              <a:t>« J’ai adoré voir des jeunes passionnés travailler ensemble dans un projet commun. Fait tomber certains préjugés sur les adolescents d’une autre culture. »</a:t>
            </a:r>
            <a:endParaRPr lang="en-GB" sz="2400" dirty="0" smtClean="0">
              <a:effectLst/>
              <a:ea typeface="Cambria"/>
              <a:cs typeface="Times New Roman"/>
            </a:endParaRPr>
          </a:p>
        </p:txBody>
      </p:sp>
    </p:spTree>
    <p:extLst>
      <p:ext uri="{BB962C8B-B14F-4D97-AF65-F5344CB8AC3E}">
        <p14:creationId xmlns:p14="http://schemas.microsoft.com/office/powerpoint/2010/main" val="396789413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smtClean="0">
                <a:solidFill>
                  <a:srgbClr val="000090"/>
                </a:solidFill>
              </a:rPr>
              <a:t>D. Documentation au niveau du partenariat/l’école communautaire </a:t>
            </a:r>
            <a:endParaRPr lang="fr-CA" dirty="0">
              <a:solidFill>
                <a:srgbClr val="000090"/>
              </a:solidFill>
            </a:endParaRPr>
          </a:p>
        </p:txBody>
      </p:sp>
      <p:sp>
        <p:nvSpPr>
          <p:cNvPr id="3" name="Content Placeholder 2"/>
          <p:cNvSpPr>
            <a:spLocks noGrp="1"/>
          </p:cNvSpPr>
          <p:nvPr>
            <p:ph idx="1"/>
          </p:nvPr>
        </p:nvSpPr>
        <p:spPr>
          <a:xfrm>
            <a:off x="457200" y="1600200"/>
            <a:ext cx="8229600" cy="4761181"/>
          </a:xfrm>
        </p:spPr>
        <p:txBody>
          <a:bodyPr>
            <a:noAutofit/>
          </a:bodyPr>
          <a:lstStyle/>
          <a:p>
            <a:pPr marL="0" indent="0">
              <a:spcAft>
                <a:spcPts val="0"/>
              </a:spcAft>
              <a:buNone/>
            </a:pPr>
            <a:r>
              <a:rPr lang="fr-CA" sz="2400" i="1" dirty="0" smtClean="0">
                <a:solidFill>
                  <a:srgbClr val="000090"/>
                </a:solidFill>
                <a:latin typeface="Arial"/>
                <a:ea typeface="Cambria"/>
                <a:cs typeface="Times New Roman"/>
              </a:rPr>
              <a:t>Au niveau du </a:t>
            </a:r>
            <a:r>
              <a:rPr lang="fr-CA" sz="2400" b="1" i="1" dirty="0" smtClean="0">
                <a:solidFill>
                  <a:srgbClr val="000090"/>
                </a:solidFill>
                <a:latin typeface="Arial"/>
                <a:ea typeface="Cambria"/>
                <a:cs typeface="Times New Roman"/>
              </a:rPr>
              <a:t>partenariat avec les écoles, est-ce que c'est facile pour vous? </a:t>
            </a:r>
            <a:endParaRPr lang="fr-CA" sz="2400" dirty="0" smtClean="0">
              <a:solidFill>
                <a:srgbClr val="000000"/>
              </a:solidFill>
              <a:latin typeface="Arial"/>
              <a:ea typeface="Cambria"/>
              <a:cs typeface="Times New Roman"/>
            </a:endParaRPr>
          </a:p>
          <a:p>
            <a:pPr marL="0" indent="0">
              <a:spcAft>
                <a:spcPts val="0"/>
              </a:spcAft>
              <a:buNone/>
            </a:pPr>
            <a:r>
              <a:rPr lang="fr-CA" sz="2400" dirty="0" smtClean="0">
                <a:solidFill>
                  <a:srgbClr val="000000"/>
                </a:solidFill>
                <a:latin typeface="Arial"/>
                <a:ea typeface="Cambria"/>
                <a:cs typeface="Times New Roman"/>
              </a:rPr>
              <a:t>« Pas toujours... les intervenants varient d'école à école. Y'a certaines écoles que ça va toujours être </a:t>
            </a:r>
            <a:r>
              <a:rPr lang="fr-CA" sz="2400" b="1" dirty="0" smtClean="0">
                <a:solidFill>
                  <a:srgbClr val="000000"/>
                </a:solidFill>
                <a:latin typeface="Arial"/>
                <a:ea typeface="Cambria"/>
                <a:cs typeface="Times New Roman"/>
              </a:rPr>
              <a:t>le conseiller d'orientation</a:t>
            </a:r>
            <a:r>
              <a:rPr lang="fr-CA" sz="2400" dirty="0" smtClean="0">
                <a:solidFill>
                  <a:srgbClr val="000000"/>
                </a:solidFill>
                <a:latin typeface="Arial"/>
                <a:ea typeface="Cambria"/>
                <a:cs typeface="Times New Roman"/>
              </a:rPr>
              <a:t>, d'autres c'est </a:t>
            </a:r>
            <a:r>
              <a:rPr lang="fr-CA" sz="2400" b="1" dirty="0" smtClean="0">
                <a:solidFill>
                  <a:srgbClr val="000000"/>
                </a:solidFill>
                <a:latin typeface="Arial"/>
                <a:ea typeface="Cambria"/>
                <a:cs typeface="Times New Roman"/>
              </a:rPr>
              <a:t>le conseiller pédagogique</a:t>
            </a:r>
            <a:r>
              <a:rPr lang="fr-CA" sz="2400" dirty="0" smtClean="0">
                <a:solidFill>
                  <a:srgbClr val="000000"/>
                </a:solidFill>
                <a:latin typeface="Arial"/>
                <a:ea typeface="Cambria"/>
                <a:cs typeface="Times New Roman"/>
              </a:rPr>
              <a:t>, d'autres c'est avec les </a:t>
            </a:r>
            <a:r>
              <a:rPr lang="fr-CA" sz="2400" b="1" dirty="0" smtClean="0">
                <a:solidFill>
                  <a:srgbClr val="000000"/>
                </a:solidFill>
                <a:latin typeface="Arial"/>
                <a:ea typeface="Cambria"/>
                <a:cs typeface="Times New Roman"/>
              </a:rPr>
              <a:t>enseignants</a:t>
            </a:r>
            <a:r>
              <a:rPr lang="fr-CA" sz="2400" dirty="0" smtClean="0">
                <a:solidFill>
                  <a:srgbClr val="000000"/>
                </a:solidFill>
                <a:latin typeface="Arial"/>
                <a:ea typeface="Cambria"/>
                <a:cs typeface="Times New Roman"/>
              </a:rPr>
              <a:t>, d'autres c'est avec </a:t>
            </a:r>
            <a:r>
              <a:rPr lang="fr-CA" sz="2400" b="1" dirty="0" smtClean="0">
                <a:solidFill>
                  <a:srgbClr val="000000"/>
                </a:solidFill>
                <a:latin typeface="Arial"/>
                <a:ea typeface="Cambria"/>
                <a:cs typeface="Times New Roman"/>
              </a:rPr>
              <a:t>la direction</a:t>
            </a:r>
            <a:r>
              <a:rPr lang="fr-CA" sz="2400" dirty="0" smtClean="0">
                <a:solidFill>
                  <a:srgbClr val="000000"/>
                </a:solidFill>
                <a:latin typeface="Arial"/>
                <a:ea typeface="Cambria"/>
                <a:cs typeface="Times New Roman"/>
              </a:rPr>
              <a:t>.. Et, y'a aussi un bon roulement aussi! »</a:t>
            </a:r>
          </a:p>
          <a:p>
            <a:r>
              <a:rPr lang="en-US" sz="2400" dirty="0" smtClean="0"/>
              <a:t>L</a:t>
            </a:r>
            <a:r>
              <a:rPr lang="fr-CA" sz="2400" dirty="0" smtClean="0"/>
              <a:t>’offre des activités parascolaire en science très appréciée autant par les jeunes, les parents, les étudiants en formation que les directions</a:t>
            </a:r>
          </a:p>
          <a:p>
            <a:r>
              <a:rPr lang="fr-CA" sz="2400" dirty="0" smtClean="0"/>
              <a:t>Les activités dans le club et la communauté (sorties au musée, à l’université, dans le quartier, etc.)  - une  inspiration pour l’innovation en classe</a:t>
            </a:r>
            <a:endParaRPr lang="fr-CA" sz="2400" i="1" dirty="0" smtClean="0">
              <a:solidFill>
                <a:srgbClr val="000090"/>
              </a:solidFill>
              <a:latin typeface="Arial"/>
              <a:ea typeface="Cambria"/>
              <a:cs typeface="Times New Roman"/>
            </a:endParaRPr>
          </a:p>
          <a:p>
            <a:pPr marL="0" indent="0">
              <a:spcAft>
                <a:spcPts val="0"/>
              </a:spcAft>
              <a:buNone/>
            </a:pPr>
            <a:endParaRPr lang="fr-CA" sz="2400" dirty="0" smtClean="0">
              <a:solidFill>
                <a:srgbClr val="000000"/>
              </a:solidFill>
              <a:latin typeface="Arial"/>
              <a:ea typeface="Cambria"/>
              <a:cs typeface="Times New Roman"/>
            </a:endParaRPr>
          </a:p>
          <a:p>
            <a:pPr marL="0" indent="0">
              <a:buNone/>
            </a:pPr>
            <a:endParaRPr lang="fr-CA" sz="2400" dirty="0"/>
          </a:p>
        </p:txBody>
      </p:sp>
    </p:spTree>
    <p:extLst>
      <p:ext uri="{BB962C8B-B14F-4D97-AF65-F5344CB8AC3E}">
        <p14:creationId xmlns:p14="http://schemas.microsoft.com/office/powerpoint/2010/main" val="110236094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44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solidFill>
                  <a:srgbClr val="000090"/>
                </a:solidFill>
              </a:rPr>
              <a:t>3. Pistes de solutions</a:t>
            </a:r>
            <a:endParaRPr lang="fr-CA" dirty="0">
              <a:solidFill>
                <a:srgbClr val="000090"/>
              </a:solidFill>
            </a:endParaRPr>
          </a:p>
        </p:txBody>
      </p:sp>
      <p:sp>
        <p:nvSpPr>
          <p:cNvPr id="3" name="Content Placeholder 2"/>
          <p:cNvSpPr>
            <a:spLocks noGrp="1"/>
          </p:cNvSpPr>
          <p:nvPr>
            <p:ph idx="1"/>
          </p:nvPr>
        </p:nvSpPr>
        <p:spPr>
          <a:xfrm>
            <a:off x="457200" y="2876663"/>
            <a:ext cx="8229600" cy="3607744"/>
          </a:xfrm>
        </p:spPr>
        <p:txBody>
          <a:bodyPr>
            <a:normAutofit fontScale="85000" lnSpcReduction="20000"/>
          </a:bodyPr>
          <a:lstStyle/>
          <a:p>
            <a:pPr marL="514350" indent="-514350">
              <a:buFont typeface="+mj-lt"/>
              <a:buAutoNum type="arabicPeriod"/>
            </a:pPr>
            <a:r>
              <a:rPr lang="fr-CA" dirty="0" smtClean="0"/>
              <a:t>Les sciences et les technologies en contexte parascolaire comme levier pour assurer la transition primaire-secondaire et réussite éducative, quelles suites</a:t>
            </a:r>
            <a:r>
              <a:rPr lang="fr-CA" dirty="0" smtClean="0"/>
              <a:t>?</a:t>
            </a:r>
          </a:p>
          <a:p>
            <a:pPr marL="514350" indent="-514350">
              <a:buFont typeface="+mj-lt"/>
              <a:buAutoNum type="arabicPeriod"/>
            </a:pPr>
            <a:endParaRPr lang="fr-CA" dirty="0" smtClean="0"/>
          </a:p>
          <a:p>
            <a:pPr marL="514350" indent="-514350">
              <a:buFont typeface="+mj-lt"/>
              <a:buAutoNum type="arabicPeriod"/>
            </a:pPr>
            <a:r>
              <a:rPr lang="fr-CA" dirty="0" smtClean="0"/>
              <a:t>Formation des étudiants à </a:t>
            </a:r>
            <a:r>
              <a:rPr lang="fr-CA" dirty="0" smtClean="0"/>
              <a:t>l’université</a:t>
            </a:r>
          </a:p>
          <a:p>
            <a:pPr marL="0" indent="0">
              <a:buNone/>
            </a:pPr>
            <a:endParaRPr lang="fr-CA" dirty="0" smtClean="0"/>
          </a:p>
          <a:p>
            <a:pPr marL="514350" indent="-514350">
              <a:buFont typeface="+mj-lt"/>
              <a:buAutoNum type="arabicPeriod"/>
            </a:pPr>
            <a:r>
              <a:rPr lang="fr-CA" dirty="0" smtClean="0"/>
              <a:t>Une approche systémique entre le scolaire et le parascolaire</a:t>
            </a:r>
          </a:p>
          <a:p>
            <a:pPr marL="514350" indent="-514350">
              <a:buFont typeface="+mj-lt"/>
              <a:buAutoNum type="arabicPeriod"/>
            </a:pPr>
            <a:endParaRPr lang="fr-CA" dirty="0" smtClean="0"/>
          </a:p>
        </p:txBody>
      </p:sp>
    </p:spTree>
    <p:extLst>
      <p:ext uri="{BB962C8B-B14F-4D97-AF65-F5344CB8AC3E}">
        <p14:creationId xmlns:p14="http://schemas.microsoft.com/office/powerpoint/2010/main" val="30300233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42063" cy="622480"/>
          </a:xfrm>
        </p:spPr>
        <p:txBody>
          <a:bodyPr>
            <a:normAutofit fontScale="90000"/>
          </a:bodyPr>
          <a:lstStyle/>
          <a:p>
            <a:r>
              <a:rPr lang="fr-CA" sz="4000" dirty="0" smtClean="0">
                <a:solidFill>
                  <a:srgbClr val="000090"/>
                </a:solidFill>
              </a:rPr>
              <a:t>3. Pistes de solutions</a:t>
            </a:r>
            <a:endParaRPr lang="fr-CA" sz="4000" dirty="0">
              <a:solidFill>
                <a:srgbClr val="000090"/>
              </a:solidFill>
            </a:endParaRPr>
          </a:p>
        </p:txBody>
      </p:sp>
      <p:sp>
        <p:nvSpPr>
          <p:cNvPr id="3" name="Content Placeholder 2"/>
          <p:cNvSpPr>
            <a:spLocks noGrp="1"/>
          </p:cNvSpPr>
          <p:nvPr>
            <p:ph idx="1"/>
          </p:nvPr>
        </p:nvSpPr>
        <p:spPr>
          <a:xfrm>
            <a:off x="139825" y="897118"/>
            <a:ext cx="8809002" cy="5545819"/>
          </a:xfrm>
        </p:spPr>
        <p:txBody>
          <a:bodyPr>
            <a:normAutofit fontScale="92500"/>
          </a:bodyPr>
          <a:lstStyle/>
          <a:p>
            <a:pPr marL="0" indent="0">
              <a:buNone/>
            </a:pPr>
            <a:r>
              <a:rPr lang="fr-CA" b="1" dirty="0" smtClean="0">
                <a:latin typeface="+mj-lt"/>
              </a:rPr>
              <a:t>3.1. Les sciences et les technologies en parascolaire:</a:t>
            </a:r>
          </a:p>
          <a:p>
            <a:pPr marL="0" indent="0">
              <a:buNone/>
            </a:pPr>
            <a:r>
              <a:rPr lang="fr-CA" b="1" dirty="0" smtClean="0">
                <a:latin typeface="+mj-lt"/>
              </a:rPr>
              <a:t>Un espace pour innover </a:t>
            </a:r>
          </a:p>
          <a:p>
            <a:pPr lvl="1"/>
            <a:r>
              <a:rPr lang="fr-CA" dirty="0" smtClean="0">
                <a:latin typeface="+mj-lt"/>
              </a:rPr>
              <a:t>Approche croisée de l’apprentissage</a:t>
            </a:r>
          </a:p>
          <a:p>
            <a:pPr lvl="1"/>
            <a:r>
              <a:rPr lang="fr-CA" dirty="0" smtClean="0">
                <a:latin typeface="+mj-lt"/>
              </a:rPr>
              <a:t>Rendre accessibles des ressources de l’infrastructure 	vaste des lieux de sciences </a:t>
            </a:r>
          </a:p>
          <a:p>
            <a:pPr lvl="1"/>
            <a:r>
              <a:rPr lang="fr-CA" dirty="0" smtClean="0">
                <a:latin typeface="+mj-lt"/>
              </a:rPr>
              <a:t>Innovation au niveau des pratiques pédagogiques</a:t>
            </a:r>
          </a:p>
          <a:p>
            <a:pPr lvl="1"/>
            <a:r>
              <a:rPr lang="fr-CA" dirty="0" smtClean="0">
                <a:latin typeface="+mj-lt"/>
              </a:rPr>
              <a:t>Innovation au niveau des contenus du club: Les sciences, la technologie et les arts</a:t>
            </a:r>
          </a:p>
          <a:p>
            <a:pPr lvl="1"/>
            <a:r>
              <a:rPr lang="fr-CA" dirty="0" smtClean="0">
                <a:latin typeface="+mj-lt"/>
              </a:rPr>
              <a:t>Innovation au niveau du rapport entre les jeunes et les adultes/animateurs</a:t>
            </a:r>
          </a:p>
          <a:p>
            <a:pPr lvl="1"/>
            <a:r>
              <a:rPr lang="fr-CA" dirty="0" smtClean="0">
                <a:latin typeface="+mj-lt"/>
              </a:rPr>
              <a:t>Espace de dialogue autour des sciences mais aussi de soi</a:t>
            </a:r>
          </a:p>
          <a:p>
            <a:pPr marL="457200" lvl="1" indent="0">
              <a:buNone/>
            </a:pPr>
            <a:endParaRPr lang="fr-CA" dirty="0">
              <a:latin typeface="+mj-lt"/>
            </a:endParaRPr>
          </a:p>
        </p:txBody>
      </p:sp>
    </p:spTree>
    <p:extLst>
      <p:ext uri="{BB962C8B-B14F-4D97-AF65-F5344CB8AC3E}">
        <p14:creationId xmlns:p14="http://schemas.microsoft.com/office/powerpoint/2010/main" val="66007259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fr-CA" sz="4000" dirty="0" smtClean="0">
                <a:solidFill>
                  <a:srgbClr val="000090"/>
                </a:solidFill>
              </a:rPr>
              <a:t>3. Pistes de solutions</a:t>
            </a:r>
            <a:endParaRPr lang="fr-CA" sz="4000" dirty="0">
              <a:solidFill>
                <a:srgbClr val="000090"/>
              </a:solidFill>
            </a:endParaRPr>
          </a:p>
        </p:txBody>
      </p:sp>
      <p:sp>
        <p:nvSpPr>
          <p:cNvPr id="3" name="Content Placeholder 2"/>
          <p:cNvSpPr>
            <a:spLocks noGrp="1"/>
          </p:cNvSpPr>
          <p:nvPr>
            <p:ph idx="1"/>
          </p:nvPr>
        </p:nvSpPr>
        <p:spPr>
          <a:xfrm>
            <a:off x="457200" y="1227371"/>
            <a:ext cx="8549888" cy="5257800"/>
          </a:xfrm>
        </p:spPr>
        <p:txBody>
          <a:bodyPr>
            <a:normAutofit fontScale="85000" lnSpcReduction="20000"/>
          </a:bodyPr>
          <a:lstStyle/>
          <a:p>
            <a:pPr marL="0" indent="0">
              <a:buNone/>
            </a:pPr>
            <a:r>
              <a:rPr lang="fr-CA" b="1" dirty="0" smtClean="0"/>
              <a:t>3.2. Formation des étudiants à l’université : Au secondaire, déjà 700hrs de stage dans le programme de formation de maître; pourquoi offrir des stages en contexte hors scolaire en plus?</a:t>
            </a:r>
          </a:p>
          <a:p>
            <a:pPr lvl="1"/>
            <a:r>
              <a:rPr lang="fr-CA" dirty="0" smtClean="0"/>
              <a:t>Pour assurer l’intégration de la théorie avec la pratique</a:t>
            </a:r>
          </a:p>
          <a:p>
            <a:pPr lvl="1"/>
            <a:r>
              <a:rPr lang="fr-CA" dirty="0" smtClean="0"/>
              <a:t>Pour être exposé à un autre contexte/milieu, etc.</a:t>
            </a:r>
          </a:p>
          <a:p>
            <a:pPr lvl="1"/>
            <a:r>
              <a:rPr lang="fr-CA" b="1" dirty="0" smtClean="0"/>
              <a:t>Parascolaire </a:t>
            </a:r>
            <a:r>
              <a:rPr lang="en-US" b="1" dirty="0" smtClean="0"/>
              <a:t>–</a:t>
            </a:r>
            <a:r>
              <a:rPr lang="fr-CA" b="1" dirty="0" smtClean="0"/>
              <a:t> un contexte unique et différent du cadre scolaire</a:t>
            </a:r>
            <a:r>
              <a:rPr lang="fr-CA" dirty="0" smtClean="0"/>
              <a:t>, une autre manière de travailler la relation enseignant-élève et </a:t>
            </a:r>
            <a:r>
              <a:rPr lang="fr-CA" dirty="0" smtClean="0"/>
              <a:t>un </a:t>
            </a:r>
            <a:r>
              <a:rPr lang="fr-CA" dirty="0" smtClean="0"/>
              <a:t>autre regard au niveau de l’apprentissage = des atouts pour le développement professionnel et la sensibilité de l’importance d’une école communautaire et appréciation des sorties.</a:t>
            </a:r>
          </a:p>
          <a:p>
            <a:pPr marL="457200" lvl="1" indent="0">
              <a:buNone/>
            </a:pPr>
            <a:r>
              <a:rPr lang="fr-CA" b="1" dirty="0" smtClean="0"/>
              <a:t>Intégration dans le programme d’une manière qui dépasse un engagement volontaire </a:t>
            </a:r>
            <a:r>
              <a:rPr lang="en-US" dirty="0" smtClean="0"/>
              <a:t>–</a:t>
            </a:r>
            <a:r>
              <a:rPr lang="fr-CA" dirty="0" smtClean="0"/>
              <a:t>l’étudiant devrait avoir la liberté/l’obligation de poursuivre un stage en contexte parascolaire, muséale, ou dans </a:t>
            </a:r>
            <a:r>
              <a:rPr lang="fr-CA" dirty="0" smtClean="0"/>
              <a:t>un </a:t>
            </a:r>
            <a:r>
              <a:rPr lang="fr-CA" dirty="0" smtClean="0"/>
              <a:t>programme communautaire, etc.</a:t>
            </a:r>
          </a:p>
        </p:txBody>
      </p:sp>
    </p:spTree>
    <p:extLst>
      <p:ext uri="{BB962C8B-B14F-4D97-AF65-F5344CB8AC3E}">
        <p14:creationId xmlns:p14="http://schemas.microsoft.com/office/powerpoint/2010/main" val="129166236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fr-CA" dirty="0" smtClean="0">
                <a:solidFill>
                  <a:schemeClr val="tx2"/>
                </a:solidFill>
              </a:rPr>
              <a:t>Plan</a:t>
            </a:r>
            <a:endParaRPr lang="fr-CA" dirty="0">
              <a:solidFill>
                <a:schemeClr val="tx2"/>
              </a:solidFill>
            </a:endParaRPr>
          </a:p>
        </p:txBody>
      </p:sp>
      <p:sp>
        <p:nvSpPr>
          <p:cNvPr id="3" name="Content Placeholder 2"/>
          <p:cNvSpPr>
            <a:spLocks noGrp="1"/>
          </p:cNvSpPr>
          <p:nvPr>
            <p:ph idx="1"/>
          </p:nvPr>
        </p:nvSpPr>
        <p:spPr/>
        <p:txBody>
          <a:bodyPr/>
          <a:lstStyle/>
          <a:p>
            <a:pPr marL="514350" indent="-514350">
              <a:buAutoNum type="arabicPeriod"/>
            </a:pPr>
            <a:r>
              <a:rPr lang="fr-CA" dirty="0" smtClean="0"/>
              <a:t>Objectif de la recherche</a:t>
            </a:r>
          </a:p>
          <a:p>
            <a:pPr marL="514350" indent="-514350">
              <a:buAutoNum type="arabicPeriod"/>
            </a:pPr>
            <a:r>
              <a:rPr lang="fr-CA" dirty="0" smtClean="0"/>
              <a:t>Méthodologie</a:t>
            </a:r>
          </a:p>
          <a:p>
            <a:pPr marL="514350" indent="-514350">
              <a:buAutoNum type="arabicPeriod"/>
            </a:pPr>
            <a:r>
              <a:rPr lang="fr-CA" dirty="0" smtClean="0"/>
              <a:t>Résultats</a:t>
            </a:r>
          </a:p>
          <a:p>
            <a:pPr marL="514350" indent="-514350">
              <a:buAutoNum type="arabicPeriod"/>
            </a:pPr>
            <a:r>
              <a:rPr lang="fr-CA" dirty="0" smtClean="0"/>
              <a:t>Pistes de solutions</a:t>
            </a:r>
          </a:p>
          <a:p>
            <a:pPr marL="514350" indent="-514350">
              <a:buAutoNum type="arabicPeriod"/>
            </a:pPr>
            <a:r>
              <a:rPr lang="fr-CA" dirty="0" smtClean="0"/>
              <a:t>Pistes de recherche</a:t>
            </a:r>
            <a:endParaRPr lang="fr-CA" dirty="0"/>
          </a:p>
        </p:txBody>
      </p:sp>
      <p:pic>
        <p:nvPicPr>
          <p:cNvPr id="6" name="Picture 5" descr="Capture d’écran 2015-10-22 à 12.56.35.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2056" y="5366760"/>
            <a:ext cx="2472041" cy="1278971"/>
          </a:xfrm>
          <a:prstGeom prst="rect">
            <a:avLst/>
          </a:prstGeom>
        </p:spPr>
      </p:pic>
      <p:pic>
        <p:nvPicPr>
          <p:cNvPr id="8" name="Picture 7" descr="Capture d’écran 2015-10-22 à 13.02.09.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56731" y="2646"/>
            <a:ext cx="3687269" cy="3195107"/>
          </a:xfrm>
          <a:prstGeom prst="rect">
            <a:avLst/>
          </a:prstGeom>
        </p:spPr>
      </p:pic>
      <p:pic>
        <p:nvPicPr>
          <p:cNvPr id="9" name="Picture 8" descr="Capture d’écran 2015-10-22 à 13.16.4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38664" y="3288665"/>
            <a:ext cx="3705336" cy="3481448"/>
          </a:xfrm>
          <a:prstGeom prst="rect">
            <a:avLst/>
          </a:prstGeom>
        </p:spPr>
      </p:pic>
      <p:pic>
        <p:nvPicPr>
          <p:cNvPr id="10" name="Picture 9" descr="Capture d’écran 2015-10-22 à 13.12.02.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771124" y="5366760"/>
            <a:ext cx="2415449" cy="1403353"/>
          </a:xfrm>
          <a:prstGeom prst="rect">
            <a:avLst/>
          </a:prstGeom>
        </p:spPr>
      </p:pic>
    </p:spTree>
    <p:extLst>
      <p:ext uri="{BB962C8B-B14F-4D97-AF65-F5344CB8AC3E}">
        <p14:creationId xmlns:p14="http://schemas.microsoft.com/office/powerpoint/2010/main" val="196977099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573"/>
            <a:ext cx="8229600" cy="692385"/>
          </a:xfrm>
        </p:spPr>
        <p:txBody>
          <a:bodyPr>
            <a:normAutofit fontScale="90000"/>
          </a:bodyPr>
          <a:lstStyle/>
          <a:p>
            <a:r>
              <a:rPr lang="fr-CA" sz="4000" dirty="0" smtClean="0">
                <a:solidFill>
                  <a:srgbClr val="000090"/>
                </a:solidFill>
              </a:rPr>
              <a:t>3. Pistes de solutions</a:t>
            </a:r>
            <a:endParaRPr lang="fr-CA" sz="4000" dirty="0">
              <a:solidFill>
                <a:srgbClr val="000090"/>
              </a:solidFill>
            </a:endParaRPr>
          </a:p>
        </p:txBody>
      </p:sp>
      <p:sp>
        <p:nvSpPr>
          <p:cNvPr id="3" name="Content Placeholder 2"/>
          <p:cNvSpPr>
            <a:spLocks noGrp="1"/>
          </p:cNvSpPr>
          <p:nvPr>
            <p:ph idx="1"/>
          </p:nvPr>
        </p:nvSpPr>
        <p:spPr>
          <a:xfrm>
            <a:off x="256347" y="768958"/>
            <a:ext cx="8794436" cy="5988553"/>
          </a:xfrm>
        </p:spPr>
        <p:txBody>
          <a:bodyPr>
            <a:normAutofit fontScale="77500" lnSpcReduction="20000"/>
          </a:bodyPr>
          <a:lstStyle/>
          <a:p>
            <a:pPr marL="0" indent="0">
              <a:buNone/>
            </a:pPr>
            <a:r>
              <a:rPr lang="fr-CA" sz="4100" b="1" dirty="0" smtClean="0"/>
              <a:t>3.3. Il faut une approche systémique entre le scolaire et le parascolaire</a:t>
            </a:r>
          </a:p>
          <a:p>
            <a:pPr lvl="0" algn="just">
              <a:buFont typeface="Symbol"/>
              <a:buChar char=""/>
            </a:pPr>
            <a:r>
              <a:rPr lang="fr-CA" b="1" dirty="0" err="1" smtClean="0">
                <a:ea typeface="Cambria"/>
                <a:cs typeface="Times New Roman"/>
              </a:rPr>
              <a:t>ll</a:t>
            </a:r>
            <a:r>
              <a:rPr lang="fr-CA" b="1" dirty="0" smtClean="0">
                <a:ea typeface="Cambria"/>
                <a:cs typeface="Times New Roman"/>
              </a:rPr>
              <a:t> </a:t>
            </a:r>
            <a:r>
              <a:rPr lang="fr-CA" b="1" dirty="0">
                <a:ea typeface="Cambria"/>
                <a:cs typeface="Times New Roman"/>
              </a:rPr>
              <a:t>faut viser une nouvelle conception de l’école </a:t>
            </a:r>
            <a:r>
              <a:rPr lang="fr-CA" dirty="0">
                <a:ea typeface="Cambria"/>
                <a:cs typeface="Times New Roman"/>
              </a:rPr>
              <a:t>: une école partagée, élargie et mise en réseau par de véritables collaborations entre les acteurs et </a:t>
            </a:r>
            <a:r>
              <a:rPr lang="fr-CA" dirty="0" smtClean="0">
                <a:ea typeface="Cambria"/>
                <a:cs typeface="Times New Roman"/>
              </a:rPr>
              <a:t>lieux qui </a:t>
            </a:r>
            <a:r>
              <a:rPr lang="fr-CA" dirty="0">
                <a:ea typeface="Cambria"/>
                <a:cs typeface="Times New Roman"/>
              </a:rPr>
              <a:t>dépasse un simple échange de </a:t>
            </a:r>
            <a:r>
              <a:rPr lang="fr-CA" dirty="0" smtClean="0">
                <a:ea typeface="Cambria"/>
                <a:cs typeface="Times New Roman"/>
              </a:rPr>
              <a:t>ressources ou mentalité de service </a:t>
            </a:r>
            <a:endParaRPr lang="en-GB" dirty="0">
              <a:ea typeface="Cambria"/>
              <a:cs typeface="Times New Roman"/>
            </a:endParaRPr>
          </a:p>
          <a:p>
            <a:pPr lvl="0" algn="just">
              <a:buFont typeface="Symbol"/>
              <a:buChar char=""/>
            </a:pPr>
            <a:r>
              <a:rPr lang="fr-CA" dirty="0" smtClean="0">
                <a:ea typeface="Cambria"/>
                <a:cs typeface="Times New Roman"/>
              </a:rPr>
              <a:t>Un travail </a:t>
            </a:r>
            <a:r>
              <a:rPr lang="fr-CA" dirty="0">
                <a:ea typeface="Cambria"/>
                <a:cs typeface="Times New Roman"/>
              </a:rPr>
              <a:t>de </a:t>
            </a:r>
            <a:r>
              <a:rPr lang="fr-CA" dirty="0" smtClean="0">
                <a:ea typeface="Cambria"/>
                <a:cs typeface="Times New Roman"/>
              </a:rPr>
              <a:t>collaboration serait plus facile si dirigé </a:t>
            </a:r>
            <a:r>
              <a:rPr lang="fr-CA" dirty="0">
                <a:ea typeface="Cambria"/>
                <a:cs typeface="Times New Roman"/>
              </a:rPr>
              <a:t>et </a:t>
            </a:r>
            <a:r>
              <a:rPr lang="fr-CA" dirty="0" smtClean="0">
                <a:ea typeface="Cambria"/>
                <a:cs typeface="Times New Roman"/>
              </a:rPr>
              <a:t>motivé </a:t>
            </a:r>
            <a:r>
              <a:rPr lang="fr-CA" dirty="0">
                <a:ea typeface="Cambria"/>
                <a:cs typeface="Times New Roman"/>
              </a:rPr>
              <a:t>par un projet </a:t>
            </a:r>
            <a:r>
              <a:rPr lang="fr-CA" dirty="0" smtClean="0">
                <a:ea typeface="Cambria"/>
                <a:cs typeface="Times New Roman"/>
              </a:rPr>
              <a:t>partagé et </a:t>
            </a:r>
            <a:r>
              <a:rPr lang="fr-CA" dirty="0">
                <a:ea typeface="Cambria"/>
                <a:cs typeface="Times New Roman"/>
              </a:rPr>
              <a:t>des objectifs communs.</a:t>
            </a:r>
            <a:endParaRPr lang="en-GB" dirty="0">
              <a:ea typeface="Cambria"/>
              <a:cs typeface="Times New Roman"/>
            </a:endParaRPr>
          </a:p>
          <a:p>
            <a:pPr lvl="0" algn="just">
              <a:buFont typeface="Symbol"/>
              <a:buChar char=""/>
            </a:pPr>
            <a:r>
              <a:rPr lang="fr-CA" dirty="0">
                <a:ea typeface="Cambria"/>
                <a:cs typeface="Times New Roman"/>
              </a:rPr>
              <a:t>Il faut favoriser une </a:t>
            </a:r>
            <a:r>
              <a:rPr lang="fr-CA" b="1" dirty="0">
                <a:ea typeface="Cambria"/>
                <a:cs typeface="Times New Roman"/>
              </a:rPr>
              <a:t>approche systémique</a:t>
            </a:r>
            <a:r>
              <a:rPr lang="fr-CA" dirty="0">
                <a:ea typeface="Cambria"/>
                <a:cs typeface="Times New Roman"/>
              </a:rPr>
              <a:t>, qui implique des évaluations des besoins locaux; la mise en action d’une école communautaire par une équipe; le développement d’une infrastructure et d’une équipe durable, soutenue par un financement adéquat et le temps requis. </a:t>
            </a:r>
            <a:endParaRPr lang="en-GB" dirty="0">
              <a:ea typeface="Cambria"/>
              <a:cs typeface="Times New Roman"/>
            </a:endParaRPr>
          </a:p>
          <a:p>
            <a:pPr lvl="0" algn="just">
              <a:buFont typeface="Symbol"/>
              <a:buChar char=""/>
            </a:pPr>
            <a:r>
              <a:rPr lang="fr-CA" dirty="0">
                <a:ea typeface="Cambria"/>
                <a:cs typeface="Times New Roman"/>
              </a:rPr>
              <a:t>Il faut implanter </a:t>
            </a:r>
            <a:r>
              <a:rPr lang="fr-CA" b="1" dirty="0">
                <a:ea typeface="Cambria"/>
                <a:cs typeface="Times New Roman"/>
              </a:rPr>
              <a:t>un modèle de réseautage </a:t>
            </a:r>
            <a:r>
              <a:rPr lang="fr-CA" dirty="0">
                <a:ea typeface="Cambria"/>
                <a:cs typeface="Times New Roman"/>
              </a:rPr>
              <a:t>comme celui mis de l’avant par le modèle Cinquième dimension, ce qui implique un partenariat avec </a:t>
            </a:r>
            <a:r>
              <a:rPr lang="fr-CA" dirty="0" smtClean="0">
                <a:ea typeface="Cambria"/>
                <a:cs typeface="Times New Roman"/>
              </a:rPr>
              <a:t>l’université, l’école et </a:t>
            </a:r>
            <a:r>
              <a:rPr lang="fr-CA" dirty="0">
                <a:ea typeface="Cambria"/>
                <a:cs typeface="Times New Roman"/>
              </a:rPr>
              <a:t>la communauté</a:t>
            </a:r>
            <a:r>
              <a:rPr lang="fr-CA" dirty="0" smtClean="0">
                <a:ea typeface="Cambria"/>
                <a:cs typeface="Times New Roman"/>
              </a:rPr>
              <a:t>.</a:t>
            </a:r>
          </a:p>
          <a:p>
            <a:pPr lvl="0" algn="just">
              <a:buFont typeface="Symbol"/>
              <a:buChar char=""/>
            </a:pPr>
            <a:endParaRPr lang="fr-CA" dirty="0">
              <a:ea typeface="Cambria"/>
              <a:cs typeface="Times New Roman"/>
            </a:endParaRPr>
          </a:p>
          <a:p>
            <a:pPr lvl="0" algn="just">
              <a:buFont typeface="Symbol"/>
              <a:buChar char=""/>
            </a:pPr>
            <a:endParaRPr lang="en-GB" dirty="0">
              <a:ea typeface="Cambria"/>
              <a:cs typeface="Times New Roman"/>
            </a:endParaRPr>
          </a:p>
        </p:txBody>
      </p:sp>
    </p:spTree>
    <p:extLst>
      <p:ext uri="{BB962C8B-B14F-4D97-AF65-F5344CB8AC3E}">
        <p14:creationId xmlns:p14="http://schemas.microsoft.com/office/powerpoint/2010/main" val="308482886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183"/>
            <a:ext cx="8229600" cy="796030"/>
          </a:xfrm>
        </p:spPr>
        <p:txBody>
          <a:bodyPr>
            <a:normAutofit/>
          </a:bodyPr>
          <a:lstStyle/>
          <a:p>
            <a:r>
              <a:rPr lang="fr-CA" sz="4000" dirty="0" smtClean="0">
                <a:solidFill>
                  <a:srgbClr val="000090"/>
                </a:solidFill>
              </a:rPr>
              <a:t>4. Pistes de recherche</a:t>
            </a:r>
            <a:endParaRPr lang="fr-CA" sz="4000" dirty="0">
              <a:solidFill>
                <a:srgbClr val="000090"/>
              </a:solidFill>
            </a:endParaRPr>
          </a:p>
        </p:txBody>
      </p:sp>
      <p:sp>
        <p:nvSpPr>
          <p:cNvPr id="3" name="Content Placeholder 2"/>
          <p:cNvSpPr>
            <a:spLocks noGrp="1"/>
          </p:cNvSpPr>
          <p:nvPr>
            <p:ph idx="1"/>
          </p:nvPr>
        </p:nvSpPr>
        <p:spPr>
          <a:xfrm>
            <a:off x="457199" y="889496"/>
            <a:ext cx="8491627" cy="5968503"/>
          </a:xfrm>
        </p:spPr>
        <p:txBody>
          <a:bodyPr>
            <a:normAutofit fontScale="70000" lnSpcReduction="20000"/>
          </a:bodyPr>
          <a:lstStyle/>
          <a:p>
            <a:pPr marL="0" indent="0">
              <a:buNone/>
            </a:pPr>
            <a:r>
              <a:rPr lang="fr-CA" b="1" dirty="0" smtClean="0"/>
              <a:t>L’école communautaire: </a:t>
            </a:r>
            <a:r>
              <a:rPr lang="fr-CA" dirty="0" smtClean="0"/>
              <a:t>Un projet pilote au secondaire; 	documentation de son évolution au travers le temps</a:t>
            </a:r>
          </a:p>
          <a:p>
            <a:pPr marL="0" indent="0">
              <a:buNone/>
            </a:pPr>
            <a:r>
              <a:rPr lang="fr-CA" b="1" dirty="0" smtClean="0"/>
              <a:t>R</a:t>
            </a:r>
            <a:r>
              <a:rPr lang="en-US" b="1" dirty="0" smtClean="0"/>
              <a:t>e</a:t>
            </a:r>
            <a:r>
              <a:rPr lang="fr-CA" b="1" dirty="0" err="1" smtClean="0"/>
              <a:t>gard</a:t>
            </a:r>
            <a:r>
              <a:rPr lang="fr-CA" b="1" dirty="0" smtClean="0"/>
              <a:t> critique sur les enjeux transition primaire </a:t>
            </a:r>
            <a:r>
              <a:rPr lang="en-US" b="1" dirty="0" smtClean="0"/>
              <a:t>–</a:t>
            </a:r>
            <a:r>
              <a:rPr lang="fr-CA" b="1" dirty="0" smtClean="0"/>
              <a:t> secondaire</a:t>
            </a:r>
          </a:p>
          <a:p>
            <a:pPr marL="0" indent="0">
              <a:buNone/>
            </a:pPr>
            <a:r>
              <a:rPr lang="fr-CA" dirty="0"/>
              <a:t>	</a:t>
            </a:r>
            <a:r>
              <a:rPr lang="fr-CA" dirty="0" smtClean="0"/>
              <a:t>Problème transitoire ou réel, comment intervenir</a:t>
            </a:r>
          </a:p>
          <a:p>
            <a:pPr marL="0" indent="0">
              <a:buNone/>
            </a:pPr>
            <a:r>
              <a:rPr lang="fr-CA" b="1" dirty="0" smtClean="0"/>
              <a:t>Regard </a:t>
            </a:r>
            <a:r>
              <a:rPr lang="fr-CA" b="1" dirty="0" err="1" smtClean="0"/>
              <a:t>multi-dimensionel</a:t>
            </a:r>
            <a:r>
              <a:rPr lang="fr-CA" b="1" dirty="0" smtClean="0"/>
              <a:t> au niveau de l’apprentissage et le rapport au savoir </a:t>
            </a:r>
            <a:r>
              <a:rPr lang="en-US" dirty="0" smtClean="0"/>
              <a:t>–</a:t>
            </a:r>
            <a:r>
              <a:rPr lang="fr-CA" dirty="0" smtClean="0"/>
              <a:t> regard au travers le temps, les espaces et les pratiques pédagogiques diverses </a:t>
            </a:r>
            <a:r>
              <a:rPr lang="en-US" dirty="0" smtClean="0"/>
              <a:t>–</a:t>
            </a:r>
            <a:r>
              <a:rPr lang="fr-CA" dirty="0" smtClean="0"/>
              <a:t> quel atout?</a:t>
            </a:r>
            <a:endParaRPr lang="fr-CA" dirty="0"/>
          </a:p>
          <a:p>
            <a:pPr marL="0" indent="0">
              <a:buNone/>
            </a:pPr>
            <a:r>
              <a:rPr lang="fr-CA" b="1" dirty="0" smtClean="0"/>
              <a:t>Regard plus critique sur les pratiques pédagogiques en science et technologie: </a:t>
            </a:r>
            <a:r>
              <a:rPr lang="fr-CA" dirty="0" smtClean="0"/>
              <a:t>le parascolaire et le hors scolaire des espaces pour innover et aller plus loin</a:t>
            </a:r>
          </a:p>
          <a:p>
            <a:pPr marL="0" indent="0">
              <a:buNone/>
            </a:pPr>
            <a:r>
              <a:rPr lang="fr-CA" b="1" dirty="0" smtClean="0"/>
              <a:t>Recherche action participative </a:t>
            </a:r>
            <a:r>
              <a:rPr lang="en-US" dirty="0" smtClean="0"/>
              <a:t>–</a:t>
            </a:r>
            <a:r>
              <a:rPr lang="fr-CA" dirty="0" smtClean="0"/>
              <a:t> participation de qui, comment, vers quelle fin? </a:t>
            </a:r>
            <a:r>
              <a:rPr lang="en-US" dirty="0" smtClean="0"/>
              <a:t>Les e</a:t>
            </a:r>
            <a:r>
              <a:rPr lang="fr-CA" dirty="0" err="1" smtClean="0"/>
              <a:t>njeux</a:t>
            </a:r>
            <a:r>
              <a:rPr lang="fr-CA" dirty="0" smtClean="0"/>
              <a:t> conceptuels et méthodologiques</a:t>
            </a:r>
          </a:p>
          <a:p>
            <a:pPr lvl="1"/>
            <a:r>
              <a:rPr lang="fr-CA" sz="3400" dirty="0" smtClean="0"/>
              <a:t>Enjeux d’une recherche participative dans laquelle les acteurs clés se réunissent pour échanger et aller plus loin ensemble (enseignants, élèves, stagiaires, directeurs des écoles, des programmes communautaires, </a:t>
            </a:r>
            <a:r>
              <a:rPr lang="fr-CA" sz="3400" dirty="0" err="1" smtClean="0"/>
              <a:t>etc</a:t>
            </a:r>
            <a:r>
              <a:rPr lang="en-US" sz="3400" dirty="0" smtClean="0"/>
              <a:t>…TOUS les </a:t>
            </a:r>
            <a:r>
              <a:rPr lang="en-US" sz="3400" dirty="0" err="1" smtClean="0"/>
              <a:t>acteurs</a:t>
            </a:r>
            <a:endParaRPr lang="en-US" sz="3400" dirty="0"/>
          </a:p>
          <a:p>
            <a:pPr lvl="1"/>
            <a:r>
              <a:rPr lang="fr-CA" sz="3400" dirty="0" smtClean="0"/>
              <a:t>Développement de la capacité de tous les acteurs pour collaborer, pour s’impliquer dans la recherche</a:t>
            </a:r>
          </a:p>
        </p:txBody>
      </p:sp>
    </p:spTree>
    <p:extLst>
      <p:ext uri="{BB962C8B-B14F-4D97-AF65-F5344CB8AC3E}">
        <p14:creationId xmlns:p14="http://schemas.microsoft.com/office/powerpoint/2010/main" val="246958929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828"/>
            <a:ext cx="8229600" cy="738989"/>
          </a:xfrm>
        </p:spPr>
        <p:txBody>
          <a:bodyPr>
            <a:normAutofit/>
          </a:bodyPr>
          <a:lstStyle/>
          <a:p>
            <a:r>
              <a:rPr lang="fr-CA" sz="4000" dirty="0" smtClean="0">
                <a:solidFill>
                  <a:srgbClr val="000090"/>
                </a:solidFill>
              </a:rPr>
              <a:t>Limites de la recherche</a:t>
            </a:r>
            <a:endParaRPr lang="fr-CA" sz="4000" dirty="0">
              <a:solidFill>
                <a:srgbClr val="000090"/>
              </a:solidFill>
            </a:endParaRPr>
          </a:p>
        </p:txBody>
      </p:sp>
      <p:pic>
        <p:nvPicPr>
          <p:cNvPr id="5" name="Picture 4" descr="Capture d’écran 2015-10-22 à 13.24.52.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4321185" cy="6858000"/>
          </a:xfrm>
          <a:prstGeom prst="rect">
            <a:avLst/>
          </a:prstGeom>
        </p:spPr>
      </p:pic>
      <p:sp>
        <p:nvSpPr>
          <p:cNvPr id="3" name="Content Placeholder 2"/>
          <p:cNvSpPr>
            <a:spLocks noGrp="1"/>
          </p:cNvSpPr>
          <p:nvPr>
            <p:ph idx="1"/>
          </p:nvPr>
        </p:nvSpPr>
        <p:spPr>
          <a:xfrm>
            <a:off x="3095722" y="0"/>
            <a:ext cx="5957974" cy="6858000"/>
          </a:xfrm>
          <a:ln>
            <a:noFill/>
          </a:ln>
        </p:spPr>
        <p:style>
          <a:lnRef idx="2">
            <a:schemeClr val="accent3"/>
          </a:lnRef>
          <a:fillRef idx="1">
            <a:schemeClr val="lt1"/>
          </a:fillRef>
          <a:effectRef idx="0">
            <a:schemeClr val="accent3"/>
          </a:effectRef>
          <a:fontRef idx="minor">
            <a:schemeClr val="dk1"/>
          </a:fontRef>
        </p:style>
        <p:txBody>
          <a:bodyPr>
            <a:normAutofit fontScale="47500" lnSpcReduction="20000"/>
          </a:bodyPr>
          <a:lstStyle/>
          <a:p>
            <a:pPr marL="0" lvl="0" indent="0" algn="just">
              <a:buNone/>
              <a:tabLst>
                <a:tab pos="457200" algn="l"/>
              </a:tabLst>
            </a:pPr>
            <a:r>
              <a:rPr lang="fr-CA" sz="6700" dirty="0" smtClean="0">
                <a:solidFill>
                  <a:srgbClr val="000090"/>
                </a:solidFill>
                <a:effectLst/>
                <a:ea typeface="Cambria"/>
                <a:cs typeface="Times New Roman"/>
              </a:rPr>
              <a:t>Limites de la recherche</a:t>
            </a:r>
          </a:p>
          <a:p>
            <a:pPr marL="0" lvl="0" indent="0" algn="just">
              <a:buNone/>
              <a:tabLst>
                <a:tab pos="457200" algn="l"/>
              </a:tabLst>
            </a:pPr>
            <a:endParaRPr lang="fr-CA" dirty="0">
              <a:ea typeface="Cambria"/>
              <a:cs typeface="Times New Roman"/>
            </a:endParaRPr>
          </a:p>
          <a:p>
            <a:pPr lvl="0" algn="just">
              <a:tabLst>
                <a:tab pos="457200" algn="l"/>
              </a:tabLst>
            </a:pPr>
            <a:r>
              <a:rPr lang="fr-CA" sz="4500" b="1" dirty="0" smtClean="0">
                <a:effectLst/>
                <a:ea typeface="Cambria"/>
                <a:cs typeface="Times New Roman"/>
              </a:rPr>
              <a:t>Au niveau des programmes de formation et des stagiaires (durée de leur implication)</a:t>
            </a:r>
            <a:endParaRPr lang="en-GB" sz="4500" b="1" dirty="0" smtClean="0">
              <a:effectLst/>
              <a:ea typeface="Cambria"/>
              <a:cs typeface="Times New Roman"/>
            </a:endParaRPr>
          </a:p>
          <a:p>
            <a:pPr lvl="0" algn="just">
              <a:tabLst>
                <a:tab pos="457200" algn="l"/>
              </a:tabLst>
            </a:pPr>
            <a:r>
              <a:rPr lang="fr-CA" sz="4500" b="1" dirty="0" smtClean="0">
                <a:effectLst/>
                <a:ea typeface="Cambria"/>
                <a:cs typeface="Times New Roman"/>
              </a:rPr>
              <a:t>Au niveau du développement de modèles de partenariat </a:t>
            </a:r>
            <a:r>
              <a:rPr lang="fr-CA" sz="4500" dirty="0" smtClean="0">
                <a:effectLst/>
                <a:ea typeface="Cambria"/>
                <a:cs typeface="Times New Roman"/>
              </a:rPr>
              <a:t>(manque de ressources)</a:t>
            </a:r>
            <a:endParaRPr lang="en-GB" sz="4500" dirty="0" smtClean="0">
              <a:effectLst/>
              <a:ea typeface="Cambria"/>
              <a:cs typeface="Times New Roman"/>
            </a:endParaRPr>
          </a:p>
          <a:p>
            <a:pPr lvl="0" algn="just">
              <a:tabLst>
                <a:tab pos="457200" algn="l"/>
              </a:tabLst>
            </a:pPr>
            <a:r>
              <a:rPr lang="fr-CA" sz="4500" b="1" dirty="0" smtClean="0">
                <a:effectLst/>
                <a:ea typeface="Cambria"/>
                <a:cs typeface="Times New Roman"/>
              </a:rPr>
              <a:t>Au niveau de l’impact des politiques d’austérité dans le système éducatif au moment du projet de recherche</a:t>
            </a:r>
            <a:r>
              <a:rPr lang="fr-CA" sz="4500" dirty="0" smtClean="0">
                <a:effectLst/>
                <a:ea typeface="Cambria"/>
                <a:cs typeface="Times New Roman"/>
              </a:rPr>
              <a:t>, un défi énorme en terme de participation des enseignants et des écoles à un tel projet, étant donné qu’ils étaient déjà surchargés, bien que l’intérêt ait été très présent de leur part.</a:t>
            </a:r>
            <a:endParaRPr lang="en-GB" sz="4500" dirty="0" smtClean="0">
              <a:effectLst/>
              <a:ea typeface="Cambria"/>
              <a:cs typeface="Times New Roman"/>
            </a:endParaRPr>
          </a:p>
          <a:p>
            <a:pPr lvl="0" algn="just">
              <a:tabLst>
                <a:tab pos="457200" algn="l"/>
              </a:tabLst>
            </a:pPr>
            <a:r>
              <a:rPr lang="fr-CA" sz="4500" b="1" dirty="0" smtClean="0">
                <a:effectLst/>
                <a:ea typeface="Cambria"/>
                <a:cs typeface="Times New Roman"/>
              </a:rPr>
              <a:t>Au niveau du changement continuel du personnel </a:t>
            </a:r>
            <a:r>
              <a:rPr lang="fr-CA" sz="4500" dirty="0" smtClean="0">
                <a:effectLst/>
                <a:ea typeface="Cambria"/>
                <a:cs typeface="Times New Roman"/>
              </a:rPr>
              <a:t>à cause des coupures budgétaires incessantes, ce qui a représenté un défi autant pour nous que les élèves et leurs familles, à qui cela faisait vivre beaucoup d’instabilité. Un soutien financier adéquat de l’école publique serait souhaitable, car cela permettrait de bâtir des projets comme celui-ci afin de faire évoluer les écoles secondaires en véritables communautés d’apprentissage, équitables pour tous.</a:t>
            </a:r>
            <a:endParaRPr lang="en-GB" sz="4500" dirty="0" smtClean="0">
              <a:effectLst/>
              <a:ea typeface="Cambria"/>
              <a:cs typeface="Times New Roman"/>
            </a:endParaRPr>
          </a:p>
          <a:p>
            <a:endParaRPr lang="fr-CA" dirty="0"/>
          </a:p>
        </p:txBody>
      </p:sp>
    </p:spTree>
    <p:extLst>
      <p:ext uri="{BB962C8B-B14F-4D97-AF65-F5344CB8AC3E}">
        <p14:creationId xmlns:p14="http://schemas.microsoft.com/office/powerpoint/2010/main" val="269150319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F3659.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3999" cy="6857999"/>
          </a:xfrm>
          <a:prstGeom prst="rect">
            <a:avLst/>
          </a:prstGeom>
        </p:spPr>
      </p:pic>
      <p:sp>
        <p:nvSpPr>
          <p:cNvPr id="3" name="Espace réservé du contenu 2"/>
          <p:cNvSpPr>
            <a:spLocks noGrp="1"/>
          </p:cNvSpPr>
          <p:nvPr>
            <p:ph idx="1"/>
          </p:nvPr>
        </p:nvSpPr>
        <p:spPr>
          <a:xfrm>
            <a:off x="0" y="11558"/>
            <a:ext cx="8636828" cy="2202109"/>
          </a:xfrm>
        </p:spPr>
        <p:txBody>
          <a:bodyPr>
            <a:normAutofit/>
          </a:bodyPr>
          <a:lstStyle/>
          <a:p>
            <a:pPr algn="ctr">
              <a:buFont typeface="Gill Sans Light" pitchFamily="-107" charset="0"/>
              <a:buNone/>
              <a:defRPr/>
            </a:pPr>
            <a:r>
              <a:rPr lang="fr-CA" dirty="0" smtClean="0">
                <a:solidFill>
                  <a:srgbClr val="000090"/>
                </a:solidFill>
                <a:sym typeface="Gill Sans Light" pitchFamily="-107" charset="0"/>
              </a:rPr>
              <a:t>Actuellement il y a plus aucun club à cause des coupures budgétaires, les jeunes sont là, intéressés à continuer…</a:t>
            </a:r>
            <a:endParaRPr lang="fr-CA" dirty="0">
              <a:solidFill>
                <a:srgbClr val="000090"/>
              </a:solidFill>
              <a:sym typeface="Gill Sans Light" pitchFamily="-107" charset="0"/>
            </a:endParaRPr>
          </a:p>
        </p:txBody>
      </p:sp>
      <p:sp>
        <p:nvSpPr>
          <p:cNvPr id="7" name="TextBox 6"/>
          <p:cNvSpPr txBox="1"/>
          <p:nvPr/>
        </p:nvSpPr>
        <p:spPr>
          <a:xfrm>
            <a:off x="3917788" y="5918648"/>
            <a:ext cx="2726528" cy="646331"/>
          </a:xfrm>
          <a:prstGeom prst="rect">
            <a:avLst/>
          </a:prstGeom>
          <a:noFill/>
        </p:spPr>
        <p:txBody>
          <a:bodyPr wrap="none" rtlCol="0">
            <a:spAutoFit/>
          </a:bodyPr>
          <a:lstStyle/>
          <a:p>
            <a:r>
              <a:rPr lang="fr-CA" sz="3600" dirty="0" smtClean="0">
                <a:solidFill>
                  <a:schemeClr val="bg1"/>
                </a:solidFill>
              </a:rPr>
              <a:t>Merci à vous!</a:t>
            </a:r>
            <a:endParaRPr lang="fr-CA" sz="3600" dirty="0">
              <a:solidFill>
                <a:schemeClr val="bg1"/>
              </a:solidFill>
            </a:endParaRPr>
          </a:p>
        </p:txBody>
      </p:sp>
    </p:spTree>
    <p:extLst>
      <p:ext uri="{BB962C8B-B14F-4D97-AF65-F5344CB8AC3E}">
        <p14:creationId xmlns:p14="http://schemas.microsoft.com/office/powerpoint/2010/main" val="5048678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a:xfrm>
            <a:off x="0" y="311150"/>
            <a:ext cx="8913813" cy="914400"/>
          </a:xfrm>
        </p:spPr>
        <p:txBody>
          <a:bodyPr>
            <a:normAutofit/>
          </a:bodyPr>
          <a:lstStyle/>
          <a:p>
            <a:r>
              <a:rPr lang="en-US" sz="4000" dirty="0" err="1">
                <a:solidFill>
                  <a:srgbClr val="000090"/>
                </a:solidFill>
              </a:rPr>
              <a:t>Recherche</a:t>
            </a:r>
            <a:r>
              <a:rPr lang="en-US" sz="4000" dirty="0">
                <a:solidFill>
                  <a:srgbClr val="000090"/>
                </a:solidFill>
              </a:rPr>
              <a:t> Action – </a:t>
            </a:r>
            <a:r>
              <a:rPr lang="en-US" sz="4000" dirty="0" err="1">
                <a:solidFill>
                  <a:srgbClr val="000090"/>
                </a:solidFill>
              </a:rPr>
              <a:t>l’équipe</a:t>
            </a:r>
            <a:endParaRPr lang="en-US" sz="4000" dirty="0">
              <a:solidFill>
                <a:srgbClr val="000090"/>
              </a:solidFill>
            </a:endParaRPr>
          </a:p>
        </p:txBody>
      </p:sp>
      <p:sp>
        <p:nvSpPr>
          <p:cNvPr id="19459" name="Espace réservé du contenu 2"/>
          <p:cNvSpPr>
            <a:spLocks noGrp="1"/>
          </p:cNvSpPr>
          <p:nvPr>
            <p:ph idx="1"/>
          </p:nvPr>
        </p:nvSpPr>
        <p:spPr>
          <a:xfrm>
            <a:off x="369888" y="1225549"/>
            <a:ext cx="8543925" cy="5104111"/>
          </a:xfrm>
        </p:spPr>
        <p:txBody>
          <a:bodyPr>
            <a:normAutofit lnSpcReduction="10000"/>
          </a:bodyPr>
          <a:lstStyle/>
          <a:p>
            <a:pPr>
              <a:buFont typeface="Wingdings 2" charset="0"/>
              <a:buNone/>
            </a:pPr>
            <a:r>
              <a:rPr lang="en-US" sz="2000" b="1" dirty="0">
                <a:latin typeface="+mj-lt"/>
              </a:rPr>
              <a:t>Co-</a:t>
            </a:r>
            <a:r>
              <a:rPr lang="en-US" sz="2000" b="1" dirty="0" err="1">
                <a:latin typeface="+mj-lt"/>
              </a:rPr>
              <a:t>chercheurs</a:t>
            </a:r>
            <a:r>
              <a:rPr lang="en-US" sz="2000" b="1" dirty="0">
                <a:latin typeface="+mj-lt"/>
              </a:rPr>
              <a:t>:</a:t>
            </a:r>
          </a:p>
          <a:p>
            <a:r>
              <a:rPr lang="en-US" sz="2000" dirty="0">
                <a:latin typeface="+mj-lt"/>
              </a:rPr>
              <a:t>Annie </a:t>
            </a:r>
            <a:r>
              <a:rPr lang="en-US" sz="2000" dirty="0" err="1">
                <a:latin typeface="+mj-lt"/>
              </a:rPr>
              <a:t>Malo</a:t>
            </a:r>
            <a:r>
              <a:rPr lang="en-US" sz="2000" dirty="0">
                <a:latin typeface="+mj-lt"/>
              </a:rPr>
              <a:t>, Jesus Vazquez, Michel </a:t>
            </a:r>
            <a:r>
              <a:rPr lang="en-US" sz="2000" dirty="0" err="1" smtClean="0">
                <a:latin typeface="+mj-lt"/>
              </a:rPr>
              <a:t>Lepage</a:t>
            </a:r>
            <a:r>
              <a:rPr lang="en-US" sz="2000" dirty="0" smtClean="0">
                <a:latin typeface="+mj-lt"/>
              </a:rPr>
              <a:t>, </a:t>
            </a:r>
            <a:r>
              <a:rPr lang="en-US" sz="2000" dirty="0" err="1" smtClean="0">
                <a:latin typeface="+mj-lt"/>
              </a:rPr>
              <a:t>Université</a:t>
            </a:r>
            <a:r>
              <a:rPr lang="en-US" sz="2000" dirty="0" smtClean="0">
                <a:latin typeface="+mj-lt"/>
              </a:rPr>
              <a:t> de Montréal</a:t>
            </a:r>
            <a:endParaRPr lang="en-US" sz="2000" dirty="0">
              <a:latin typeface="+mj-lt"/>
            </a:endParaRPr>
          </a:p>
          <a:p>
            <a:r>
              <a:rPr lang="en-US" sz="2000" dirty="0">
                <a:latin typeface="+mj-lt"/>
              </a:rPr>
              <a:t>Allison </a:t>
            </a:r>
            <a:r>
              <a:rPr lang="en-US" sz="2000" dirty="0" err="1" smtClean="0">
                <a:latin typeface="+mj-lt"/>
              </a:rPr>
              <a:t>Gonsalves</a:t>
            </a:r>
            <a:r>
              <a:rPr lang="en-US" sz="2000" dirty="0" smtClean="0">
                <a:latin typeface="+mj-lt"/>
              </a:rPr>
              <a:t>, McGill University</a:t>
            </a:r>
          </a:p>
          <a:p>
            <a:r>
              <a:rPr lang="en-US" sz="2000" dirty="0" smtClean="0">
                <a:latin typeface="+mj-lt"/>
              </a:rPr>
              <a:t>Benjamin </a:t>
            </a:r>
            <a:r>
              <a:rPr lang="en-US" sz="2000" dirty="0" err="1">
                <a:latin typeface="+mj-lt"/>
              </a:rPr>
              <a:t>Loomer</a:t>
            </a:r>
            <a:r>
              <a:rPr lang="en-US" sz="2000" b="1" dirty="0">
                <a:latin typeface="+mj-lt"/>
              </a:rPr>
              <a:t>, </a:t>
            </a:r>
            <a:r>
              <a:rPr lang="fr-FR" sz="2000" dirty="0" err="1">
                <a:latin typeface="+mj-lt"/>
              </a:rPr>
              <a:t>Community</a:t>
            </a:r>
            <a:r>
              <a:rPr lang="fr-FR" sz="2000" dirty="0">
                <a:latin typeface="+mj-lt"/>
              </a:rPr>
              <a:t> </a:t>
            </a:r>
            <a:r>
              <a:rPr lang="fr-FR" sz="2000" dirty="0" err="1">
                <a:latin typeface="+mj-lt"/>
              </a:rPr>
              <a:t>Based</a:t>
            </a:r>
            <a:r>
              <a:rPr lang="fr-FR" sz="2000" dirty="0">
                <a:latin typeface="+mj-lt"/>
              </a:rPr>
              <a:t> Learning </a:t>
            </a:r>
            <a:r>
              <a:rPr lang="fr-FR" sz="2000" dirty="0" err="1">
                <a:latin typeface="+mj-lt"/>
              </a:rPr>
              <a:t>Coordinator</a:t>
            </a:r>
            <a:r>
              <a:rPr lang="fr-FR" sz="2000" dirty="0">
                <a:latin typeface="+mj-lt"/>
              </a:rPr>
              <a:t>, </a:t>
            </a:r>
            <a:r>
              <a:rPr lang="fr-FR" sz="2000" dirty="0" err="1">
                <a:latin typeface="+mj-lt"/>
              </a:rPr>
              <a:t>LearnQuebec</a:t>
            </a:r>
            <a:r>
              <a:rPr lang="fr-CA" sz="2000" dirty="0">
                <a:latin typeface="+mj-lt"/>
              </a:rPr>
              <a:t> (section anglophone)</a:t>
            </a:r>
          </a:p>
          <a:p>
            <a:r>
              <a:rPr lang="fr-FR" sz="2000" dirty="0">
                <a:latin typeface="+mj-lt"/>
              </a:rPr>
              <a:t>Carole Marcoux, Conseillère pédagogique en environnement, CSDM (section francophone)</a:t>
            </a:r>
          </a:p>
          <a:p>
            <a:pPr>
              <a:buFont typeface="Wingdings 2" charset="0"/>
              <a:buNone/>
            </a:pPr>
            <a:r>
              <a:rPr lang="fr-FR" sz="2000" b="1" dirty="0">
                <a:latin typeface="+mj-lt"/>
              </a:rPr>
              <a:t>Partenaires Communautaires:</a:t>
            </a:r>
          </a:p>
          <a:p>
            <a:r>
              <a:rPr lang="fr-FR" sz="2000" dirty="0">
                <a:latin typeface="+mj-lt"/>
              </a:rPr>
              <a:t>GUEPE – Groupe uni des éducateurs-naturalistes et professionnels en environnement, Gabrielle Normand</a:t>
            </a:r>
          </a:p>
          <a:p>
            <a:r>
              <a:rPr lang="fr-FR" sz="2000" dirty="0">
                <a:latin typeface="+mj-lt"/>
              </a:rPr>
              <a:t>Jardin Botanique, </a:t>
            </a:r>
            <a:r>
              <a:rPr lang="fr-FR" sz="2000" dirty="0" err="1">
                <a:latin typeface="+mj-lt"/>
              </a:rPr>
              <a:t>Violène</a:t>
            </a:r>
            <a:r>
              <a:rPr lang="fr-FR" sz="2000" dirty="0">
                <a:latin typeface="+mj-lt"/>
              </a:rPr>
              <a:t> Simard</a:t>
            </a:r>
          </a:p>
          <a:p>
            <a:pPr>
              <a:buFont typeface="Wingdings 2" charset="0"/>
              <a:buNone/>
            </a:pPr>
            <a:r>
              <a:rPr lang="fr-FR" sz="2000" b="1" dirty="0">
                <a:latin typeface="+mj-lt"/>
              </a:rPr>
              <a:t>Assistants de recherche: </a:t>
            </a:r>
            <a:r>
              <a:rPr lang="fr-FR" sz="2000" dirty="0">
                <a:latin typeface="+mj-lt"/>
              </a:rPr>
              <a:t>Audrey </a:t>
            </a:r>
            <a:r>
              <a:rPr lang="fr-FR" sz="2000" dirty="0" err="1" smtClean="0">
                <a:latin typeface="+mj-lt"/>
              </a:rPr>
              <a:t>Lachaîne</a:t>
            </a:r>
            <a:r>
              <a:rPr lang="fr-FR" sz="2000" dirty="0" smtClean="0">
                <a:latin typeface="+mj-lt"/>
              </a:rPr>
              <a:t> (</a:t>
            </a:r>
            <a:r>
              <a:rPr lang="fr-FR" sz="2000" dirty="0" err="1" smtClean="0">
                <a:latin typeface="+mj-lt"/>
              </a:rPr>
              <a:t>PhD</a:t>
            </a:r>
            <a:r>
              <a:rPr lang="fr-FR" sz="2000" dirty="0" smtClean="0">
                <a:latin typeface="+mj-lt"/>
              </a:rPr>
              <a:t>), </a:t>
            </a:r>
            <a:r>
              <a:rPr lang="fr-FR" sz="2000" dirty="0">
                <a:latin typeface="+mj-lt"/>
              </a:rPr>
              <a:t>Laurie </a:t>
            </a:r>
            <a:r>
              <a:rPr lang="fr-FR" sz="2000" dirty="0" smtClean="0">
                <a:latin typeface="+mj-lt"/>
              </a:rPr>
              <a:t>Cache (MA), Émilie Boulanger (MA), David Le </a:t>
            </a:r>
            <a:r>
              <a:rPr lang="fr-FR" sz="2000" dirty="0" err="1" smtClean="0">
                <a:latin typeface="+mj-lt"/>
              </a:rPr>
              <a:t>Puil</a:t>
            </a:r>
            <a:r>
              <a:rPr lang="fr-FR" sz="2000" dirty="0" smtClean="0">
                <a:latin typeface="+mj-lt"/>
              </a:rPr>
              <a:t> (</a:t>
            </a:r>
            <a:r>
              <a:rPr lang="fr-FR" sz="2000" dirty="0" err="1" smtClean="0">
                <a:latin typeface="+mj-lt"/>
              </a:rPr>
              <a:t>PhD</a:t>
            </a:r>
            <a:r>
              <a:rPr lang="fr-FR" sz="2000" dirty="0" smtClean="0">
                <a:latin typeface="+mj-lt"/>
              </a:rPr>
              <a:t>), Caroline </a:t>
            </a:r>
            <a:r>
              <a:rPr lang="fr-FR" sz="2000" dirty="0" err="1" smtClean="0">
                <a:latin typeface="+mj-lt"/>
              </a:rPr>
              <a:t>Charpilloz</a:t>
            </a:r>
            <a:r>
              <a:rPr lang="fr-FR" sz="2000" dirty="0" smtClean="0">
                <a:latin typeface="+mj-lt"/>
              </a:rPr>
              <a:t> (</a:t>
            </a:r>
            <a:r>
              <a:rPr lang="fr-FR" sz="2000" dirty="0" smtClean="0">
                <a:solidFill>
                  <a:srgbClr val="000000"/>
                </a:solidFill>
                <a:latin typeface="+mj-lt"/>
              </a:rPr>
              <a:t>BA), Marie-Christine </a:t>
            </a:r>
            <a:r>
              <a:rPr lang="fr-FR" sz="2000" dirty="0" err="1" smtClean="0">
                <a:solidFill>
                  <a:srgbClr val="000000"/>
                </a:solidFill>
                <a:latin typeface="+mj-lt"/>
              </a:rPr>
              <a:t>Luneau</a:t>
            </a:r>
            <a:r>
              <a:rPr lang="fr-FR" sz="2000" dirty="0" smtClean="0">
                <a:solidFill>
                  <a:srgbClr val="000000"/>
                </a:solidFill>
                <a:latin typeface="+mj-lt"/>
              </a:rPr>
              <a:t> (MA), Marie-Paule Martel-</a:t>
            </a:r>
            <a:r>
              <a:rPr lang="fr-FR" sz="2000" dirty="0" err="1" smtClean="0">
                <a:solidFill>
                  <a:srgbClr val="000000"/>
                </a:solidFill>
                <a:latin typeface="+mj-lt"/>
              </a:rPr>
              <a:t>Reny</a:t>
            </a:r>
            <a:r>
              <a:rPr lang="fr-FR" sz="2000" dirty="0" smtClean="0">
                <a:solidFill>
                  <a:srgbClr val="000000"/>
                </a:solidFill>
                <a:latin typeface="+mj-lt"/>
              </a:rPr>
              <a:t> (</a:t>
            </a:r>
            <a:r>
              <a:rPr lang="fr-FR" sz="2000" dirty="0" err="1" smtClean="0">
                <a:solidFill>
                  <a:srgbClr val="000000"/>
                </a:solidFill>
                <a:latin typeface="+mj-lt"/>
              </a:rPr>
              <a:t>PhD</a:t>
            </a:r>
            <a:r>
              <a:rPr lang="fr-FR" sz="2000" dirty="0" smtClean="0">
                <a:solidFill>
                  <a:srgbClr val="000000"/>
                </a:solidFill>
                <a:latin typeface="+mj-lt"/>
              </a:rPr>
              <a:t>), Sylvain Pirou (BA).</a:t>
            </a:r>
            <a:endParaRPr lang="fr-FR" sz="2000" dirty="0">
              <a:solidFill>
                <a:srgbClr val="000000"/>
              </a:solidFill>
              <a:latin typeface="+mj-lt"/>
            </a:endParaRPr>
          </a:p>
          <a:p>
            <a:pPr>
              <a:buFont typeface="Wingdings 2" charset="0"/>
              <a:buNone/>
            </a:pPr>
            <a:r>
              <a:rPr lang="fr-FR" sz="2000" b="1" dirty="0">
                <a:solidFill>
                  <a:srgbClr val="000000"/>
                </a:solidFill>
                <a:latin typeface="+mj-lt"/>
              </a:rPr>
              <a:t>Animateurs:</a:t>
            </a:r>
            <a:r>
              <a:rPr lang="fr-FR" sz="2000" dirty="0">
                <a:solidFill>
                  <a:srgbClr val="000000"/>
                </a:solidFill>
                <a:latin typeface="+mj-lt"/>
              </a:rPr>
              <a:t> Maude De </a:t>
            </a:r>
            <a:r>
              <a:rPr lang="fr-FR" sz="2000" dirty="0" smtClean="0">
                <a:solidFill>
                  <a:srgbClr val="000000"/>
                </a:solidFill>
                <a:latin typeface="+mj-lt"/>
              </a:rPr>
              <a:t>Blois (MA), </a:t>
            </a:r>
            <a:r>
              <a:rPr lang="fr-FR" sz="2000" dirty="0">
                <a:solidFill>
                  <a:srgbClr val="000000"/>
                </a:solidFill>
                <a:latin typeface="+mj-lt"/>
              </a:rPr>
              <a:t>Riley </a:t>
            </a:r>
            <a:r>
              <a:rPr lang="fr-FR" sz="2000" dirty="0" err="1" smtClean="0">
                <a:solidFill>
                  <a:srgbClr val="000000"/>
                </a:solidFill>
                <a:latin typeface="+mj-lt"/>
              </a:rPr>
              <a:t>Drever</a:t>
            </a:r>
            <a:r>
              <a:rPr lang="fr-FR" sz="2000" dirty="0" smtClean="0">
                <a:solidFill>
                  <a:srgbClr val="000000"/>
                </a:solidFill>
                <a:latin typeface="+mj-lt"/>
              </a:rPr>
              <a:t> (MA), </a:t>
            </a:r>
            <a:r>
              <a:rPr lang="fr-FR" sz="2000" dirty="0" err="1">
                <a:solidFill>
                  <a:srgbClr val="000000"/>
                </a:solidFill>
                <a:latin typeface="+mj-lt"/>
              </a:rPr>
              <a:t>Kaja</a:t>
            </a:r>
            <a:r>
              <a:rPr lang="fr-FR" sz="2000" dirty="0">
                <a:solidFill>
                  <a:srgbClr val="000000"/>
                </a:solidFill>
                <a:latin typeface="+mj-lt"/>
              </a:rPr>
              <a:t> </a:t>
            </a:r>
            <a:r>
              <a:rPr lang="fr-FR" sz="2000" dirty="0" err="1">
                <a:solidFill>
                  <a:srgbClr val="000000"/>
                </a:solidFill>
                <a:latin typeface="+mj-lt"/>
              </a:rPr>
              <a:t>Verret</a:t>
            </a:r>
            <a:r>
              <a:rPr lang="fr-FR" sz="2000" dirty="0">
                <a:solidFill>
                  <a:srgbClr val="000000"/>
                </a:solidFill>
                <a:latin typeface="+mj-lt"/>
              </a:rPr>
              <a:t> </a:t>
            </a:r>
            <a:r>
              <a:rPr lang="fr-FR" sz="2000" dirty="0" smtClean="0">
                <a:solidFill>
                  <a:srgbClr val="000000"/>
                </a:solidFill>
                <a:latin typeface="+mj-lt"/>
              </a:rPr>
              <a:t>Holdi</a:t>
            </a:r>
            <a:r>
              <a:rPr lang="fr-FR" sz="2000" dirty="0" smtClean="0">
                <a:latin typeface="+mj-lt"/>
              </a:rPr>
              <a:t>ng (MA), </a:t>
            </a:r>
            <a:r>
              <a:rPr lang="fr-FR" sz="2000" dirty="0" err="1">
                <a:latin typeface="+mj-lt"/>
              </a:rPr>
              <a:t>Issac</a:t>
            </a:r>
            <a:r>
              <a:rPr lang="fr-FR" sz="2000" dirty="0">
                <a:latin typeface="+mj-lt"/>
              </a:rPr>
              <a:t> </a:t>
            </a:r>
            <a:r>
              <a:rPr lang="fr-FR" sz="2000" dirty="0" smtClean="0">
                <a:latin typeface="+mj-lt"/>
              </a:rPr>
              <a:t>Hebert (MA), Gwénaëlle </a:t>
            </a:r>
            <a:r>
              <a:rPr lang="fr-FR" sz="2000" dirty="0" err="1" smtClean="0">
                <a:latin typeface="+mj-lt"/>
              </a:rPr>
              <a:t>Journet</a:t>
            </a:r>
            <a:r>
              <a:rPr lang="fr-FR" sz="2000" dirty="0" smtClean="0">
                <a:latin typeface="+mj-lt"/>
              </a:rPr>
              <a:t> (MA), l’équipe de </a:t>
            </a:r>
            <a:r>
              <a:rPr lang="fr-FR" sz="2000" dirty="0" err="1" smtClean="0">
                <a:latin typeface="+mj-lt"/>
              </a:rPr>
              <a:t>Folietechnique</a:t>
            </a:r>
            <a:endParaRPr lang="fr-FR" sz="2000" dirty="0" smtClean="0">
              <a:latin typeface="+mj-lt"/>
            </a:endParaRPr>
          </a:p>
          <a:p>
            <a:pPr>
              <a:buFont typeface="Wingdings 2" charset="0"/>
              <a:buNone/>
            </a:pPr>
            <a:endParaRPr lang="fr-FR" sz="1600" b="1" dirty="0">
              <a:latin typeface="Century Gothic" charset="0"/>
            </a:endParaRPr>
          </a:p>
          <a:p>
            <a:pPr>
              <a:buFont typeface="Wingdings 2" charset="0"/>
              <a:buNone/>
            </a:pPr>
            <a:endParaRPr lang="fr-CA" sz="1600" dirty="0">
              <a:latin typeface="Century Gothic" charset="0"/>
            </a:endParaRPr>
          </a:p>
          <a:p>
            <a:pPr>
              <a:buFont typeface="Wingdings 2" charset="0"/>
              <a:buNone/>
            </a:pPr>
            <a:endParaRPr lang="en-US" dirty="0">
              <a:latin typeface="Century Gothic" charset="0"/>
            </a:endParaRPr>
          </a:p>
          <a:p>
            <a:endParaRPr lang="en-US" dirty="0">
              <a:latin typeface="Century Gothic" charset="0"/>
            </a:endParaRPr>
          </a:p>
        </p:txBody>
      </p:sp>
    </p:spTree>
    <p:extLst>
      <p:ext uri="{BB962C8B-B14F-4D97-AF65-F5344CB8AC3E}">
        <p14:creationId xmlns:p14="http://schemas.microsoft.com/office/powerpoint/2010/main" val="60148973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51" y="0"/>
            <a:ext cx="8864495" cy="1386455"/>
          </a:xfrm>
        </p:spPr>
        <p:txBody>
          <a:bodyPr>
            <a:normAutofit/>
          </a:bodyPr>
          <a:lstStyle/>
          <a:p>
            <a:r>
              <a:rPr lang="fr-CA" sz="2800" dirty="0" smtClean="0">
                <a:solidFill>
                  <a:srgbClr val="000090"/>
                </a:solidFill>
              </a:rPr>
              <a:t>La problématique de la persévérance et la réussite scolaire: </a:t>
            </a:r>
            <a:r>
              <a:rPr lang="fr-CA" sz="2800" dirty="0">
                <a:solidFill>
                  <a:srgbClr val="000090"/>
                </a:solidFill>
              </a:rPr>
              <a:t>L</a:t>
            </a:r>
            <a:r>
              <a:rPr lang="fr-CA" sz="2800" dirty="0" smtClean="0">
                <a:solidFill>
                  <a:srgbClr val="000090"/>
                </a:solidFill>
              </a:rPr>
              <a:t>a transition primaire-secondaire</a:t>
            </a:r>
            <a:endParaRPr lang="fr-CA" sz="2800" dirty="0">
              <a:solidFill>
                <a:srgbClr val="000090"/>
              </a:solidFill>
            </a:endParaRPr>
          </a:p>
        </p:txBody>
      </p:sp>
      <p:cxnSp>
        <p:nvCxnSpPr>
          <p:cNvPr id="5" name="Straight Connector 4"/>
          <p:cNvCxnSpPr/>
          <p:nvPr/>
        </p:nvCxnSpPr>
        <p:spPr>
          <a:xfrm>
            <a:off x="0" y="1161143"/>
            <a:ext cx="9144000" cy="1"/>
          </a:xfrm>
          <a:prstGeom prst="line">
            <a:avLst/>
          </a:prstGeom>
          <a:ln w="57150" cmpd="sng">
            <a:solidFill>
              <a:srgbClr val="E28A15"/>
            </a:solidFill>
          </a:ln>
        </p:spPr>
        <p:style>
          <a:lnRef idx="2">
            <a:schemeClr val="accent1"/>
          </a:lnRef>
          <a:fillRef idx="0">
            <a:schemeClr val="accent1"/>
          </a:fillRef>
          <a:effectRef idx="1">
            <a:schemeClr val="accent1"/>
          </a:effectRef>
          <a:fontRef idx="minor">
            <a:schemeClr val="tx1"/>
          </a:fontRef>
        </p:style>
      </p:cxnSp>
      <p:sp>
        <p:nvSpPr>
          <p:cNvPr id="4" name="Content Placeholder 3"/>
          <p:cNvSpPr>
            <a:spLocks noGrp="1"/>
          </p:cNvSpPr>
          <p:nvPr>
            <p:ph idx="1"/>
          </p:nvPr>
        </p:nvSpPr>
        <p:spPr>
          <a:xfrm>
            <a:off x="119285" y="1386455"/>
            <a:ext cx="8829539" cy="5068133"/>
          </a:xfrm>
        </p:spPr>
        <p:txBody>
          <a:bodyPr>
            <a:normAutofit fontScale="77500" lnSpcReduction="20000"/>
          </a:bodyPr>
          <a:lstStyle/>
          <a:p>
            <a:pPr marL="0" indent="0" algn="just">
              <a:buNone/>
            </a:pPr>
            <a:r>
              <a:rPr lang="en-US" b="1" dirty="0" err="1" smtClean="0"/>
              <a:t>Contexte</a:t>
            </a:r>
            <a:endParaRPr lang="en-US" b="1" dirty="0" smtClean="0"/>
          </a:p>
          <a:p>
            <a:pPr algn="just"/>
            <a:r>
              <a:rPr lang="en-US" b="1" dirty="0" err="1" smtClean="0"/>
              <a:t>Une</a:t>
            </a:r>
            <a:r>
              <a:rPr lang="en-US" b="1" dirty="0" smtClean="0"/>
              <a:t> </a:t>
            </a:r>
            <a:r>
              <a:rPr lang="en-US" b="1" dirty="0" err="1" smtClean="0"/>
              <a:t>recherche</a:t>
            </a:r>
            <a:r>
              <a:rPr lang="en-US" b="1" dirty="0" smtClean="0"/>
              <a:t> qualitative </a:t>
            </a:r>
            <a:r>
              <a:rPr lang="en-US" b="1" dirty="0" err="1" smtClean="0"/>
              <a:t>sur</a:t>
            </a:r>
            <a:r>
              <a:rPr lang="en-US" b="1" dirty="0" smtClean="0"/>
              <a:t> le </a:t>
            </a:r>
            <a:r>
              <a:rPr lang="en-US" b="1" dirty="0" err="1" smtClean="0"/>
              <a:t>rôle</a:t>
            </a:r>
            <a:r>
              <a:rPr lang="en-US" b="1" dirty="0" smtClean="0"/>
              <a:t> d</a:t>
            </a:r>
            <a:r>
              <a:rPr lang="fr-CA" b="1" dirty="0" smtClean="0"/>
              <a:t>es activités parascolaires comme levier de support </a:t>
            </a:r>
            <a:r>
              <a:rPr lang="fr-CA" dirty="0" smtClean="0"/>
              <a:t>pour assurer une transition favorable du primaire au secondaire et en assurant la réussite éducative</a:t>
            </a:r>
          </a:p>
          <a:p>
            <a:pPr algn="just"/>
            <a:r>
              <a:rPr lang="fr-CA" b="1" dirty="0" smtClean="0"/>
              <a:t>Viser les sciences et les technologies en parascolaire</a:t>
            </a:r>
            <a:endParaRPr lang="fr-CA" dirty="0"/>
          </a:p>
          <a:p>
            <a:pPr algn="just"/>
            <a:r>
              <a:rPr lang="fr-CA" b="1" dirty="0" smtClean="0"/>
              <a:t>Viser des élèves qui sont souvent exclus </a:t>
            </a:r>
            <a:r>
              <a:rPr lang="fr-CA" dirty="0" smtClean="0"/>
              <a:t>des activités parascolaires de qualité, comme ils vivent en milieux défavorisés et pluriethniques</a:t>
            </a:r>
          </a:p>
          <a:p>
            <a:r>
              <a:rPr lang="fr-CA" b="1" dirty="0" smtClean="0"/>
              <a:t>Viser le développement d’un partenariat </a:t>
            </a:r>
            <a:r>
              <a:rPr lang="fr-CA" dirty="0" smtClean="0"/>
              <a:t>entre l’Université (étudiants en formation &amp; chercheurs), des programmes/lieux de sciences (Jardin botanique, GUEPE, </a:t>
            </a:r>
            <a:r>
              <a:rPr lang="fr-CA" dirty="0" err="1" smtClean="0"/>
              <a:t>Folietechnique</a:t>
            </a:r>
            <a:r>
              <a:rPr lang="fr-CA" dirty="0" smtClean="0"/>
              <a:t>) et les écoles secondaires, inspiré par le modèle d’une école communautaire (adapté « </a:t>
            </a:r>
            <a:r>
              <a:rPr lang="fr-CA" i="1" dirty="0" smtClean="0"/>
              <a:t>Building </a:t>
            </a:r>
            <a:r>
              <a:rPr lang="fr-CA" i="1" dirty="0" err="1" smtClean="0"/>
              <a:t>Community</a:t>
            </a:r>
            <a:r>
              <a:rPr lang="fr-CA" i="1" dirty="0" smtClean="0"/>
              <a:t> </a:t>
            </a:r>
            <a:r>
              <a:rPr lang="fr-CA" i="1" dirty="0" err="1" smtClean="0"/>
              <a:t>Schools</a:t>
            </a:r>
            <a:r>
              <a:rPr lang="fr-CA" i="1" dirty="0" smtClean="0"/>
              <a:t>: A guide for action</a:t>
            </a:r>
            <a:r>
              <a:rPr lang="fr-CA" dirty="0" smtClean="0"/>
              <a:t> »,  National Center for </a:t>
            </a:r>
            <a:r>
              <a:rPr lang="fr-CA" dirty="0" err="1" smtClean="0"/>
              <a:t>Community</a:t>
            </a:r>
            <a:r>
              <a:rPr lang="fr-CA" dirty="0" smtClean="0"/>
              <a:t> </a:t>
            </a:r>
            <a:r>
              <a:rPr lang="fr-CA" dirty="0" err="1" smtClean="0"/>
              <a:t>Schools</a:t>
            </a:r>
            <a:r>
              <a:rPr lang="fr-CA" dirty="0" smtClean="0"/>
              <a:t>, 2011)</a:t>
            </a:r>
            <a:endParaRPr lang="fr-CA" dirty="0"/>
          </a:p>
        </p:txBody>
      </p:sp>
    </p:spTree>
    <p:extLst>
      <p:ext uri="{BB962C8B-B14F-4D97-AF65-F5344CB8AC3E}">
        <p14:creationId xmlns:p14="http://schemas.microsoft.com/office/powerpoint/2010/main" val="26473746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custDataLst>
              <p:tags r:id="rId1"/>
            </p:custDataLst>
            <p:extLst>
              <p:ext uri="{D42A27DB-BD31-4B8C-83A1-F6EECF244321}">
                <p14:modId xmlns:p14="http://schemas.microsoft.com/office/powerpoint/2010/main" val="3625592571"/>
              </p:ext>
            </p:extLst>
          </p:nvPr>
        </p:nvGraphicFramePr>
        <p:xfrm>
          <a:off x="494787" y="3231789"/>
          <a:ext cx="7851185" cy="34022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412791" y="1494288"/>
            <a:ext cx="7876484" cy="1569660"/>
          </a:xfrm>
          <a:prstGeom prst="rect">
            <a:avLst/>
          </a:prstGeom>
          <a:noFill/>
        </p:spPr>
        <p:txBody>
          <a:bodyPr wrap="square" rtlCol="0">
            <a:spAutoFit/>
          </a:bodyPr>
          <a:lstStyle/>
          <a:p>
            <a:r>
              <a:rPr lang="fr-CA" sz="2400" b="1" dirty="0" smtClean="0">
                <a:solidFill>
                  <a:srgbClr val="000090"/>
                </a:solidFill>
                <a:latin typeface="+mj-lt"/>
              </a:rPr>
              <a:t>Axe 4: Les cheminements de certaines clientèles et leurs besoins spécifiques</a:t>
            </a:r>
          </a:p>
          <a:p>
            <a:endParaRPr lang="fr-CA" sz="2400" b="1" dirty="0">
              <a:solidFill>
                <a:srgbClr val="000090"/>
              </a:solidFill>
              <a:latin typeface="+mj-lt"/>
            </a:endParaRPr>
          </a:p>
          <a:p>
            <a:r>
              <a:rPr lang="fr-CA" sz="2400" b="1" dirty="0" smtClean="0">
                <a:solidFill>
                  <a:srgbClr val="000090"/>
                </a:solidFill>
                <a:latin typeface="+mj-lt"/>
              </a:rPr>
              <a:t> </a:t>
            </a:r>
            <a:r>
              <a:rPr lang="fr-CA" sz="2400" dirty="0" smtClean="0">
                <a:solidFill>
                  <a:srgbClr val="000090"/>
                </a:solidFill>
                <a:latin typeface="+mj-lt"/>
              </a:rPr>
              <a:t>4.2. personnes immigrantes</a:t>
            </a:r>
            <a:endParaRPr lang="fr-CA" sz="2400" dirty="0">
              <a:solidFill>
                <a:srgbClr val="000090"/>
              </a:solidFill>
              <a:latin typeface="+mj-lt"/>
            </a:endParaRPr>
          </a:p>
        </p:txBody>
      </p:sp>
      <p:cxnSp>
        <p:nvCxnSpPr>
          <p:cNvPr id="10" name="Straight Connector 9"/>
          <p:cNvCxnSpPr/>
          <p:nvPr/>
        </p:nvCxnSpPr>
        <p:spPr>
          <a:xfrm>
            <a:off x="0" y="1215482"/>
            <a:ext cx="9144000" cy="1"/>
          </a:xfrm>
          <a:prstGeom prst="line">
            <a:avLst/>
          </a:prstGeom>
          <a:ln w="57150" cmpd="sng">
            <a:solidFill>
              <a:srgbClr val="E28A15"/>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635020" y="5114440"/>
            <a:ext cx="6905839" cy="1384995"/>
          </a:xfrm>
          <a:prstGeom prst="rect">
            <a:avLst/>
          </a:prstGeom>
          <a:noFill/>
        </p:spPr>
        <p:txBody>
          <a:bodyPr wrap="square" rtlCol="0">
            <a:spAutoFit/>
          </a:bodyPr>
          <a:lstStyle/>
          <a:p>
            <a:r>
              <a:rPr kumimoji="0" lang="fr-CA" sz="2800" b="0" i="0" u="none" strike="noStrike" cap="none" normalizeH="0" baseline="0" dirty="0" smtClean="0">
                <a:ln>
                  <a:noFill/>
                </a:ln>
                <a:solidFill>
                  <a:schemeClr val="tx1"/>
                </a:solidFill>
                <a:effectLst/>
                <a:latin typeface="+mj-lt"/>
                <a:ea typeface="MS PGothic" charset="0"/>
                <a:cs typeface="MS PGothic" charset="0"/>
              </a:rPr>
              <a:t>Documenter  le sentiment d’appartenance à l’école, d’autonomie des élèves et le rapport aux sciences et technologies</a:t>
            </a:r>
            <a:r>
              <a:rPr lang="fr-CA" sz="2800" dirty="0" smtClean="0">
                <a:latin typeface="+mj-lt"/>
              </a:rPr>
              <a:t> </a:t>
            </a:r>
            <a:endParaRPr lang="fr-CA" sz="2800" dirty="0">
              <a:latin typeface="+mj-lt"/>
            </a:endParaRPr>
          </a:p>
        </p:txBody>
      </p:sp>
      <p:sp>
        <p:nvSpPr>
          <p:cNvPr id="8" name="TextBox 7"/>
          <p:cNvSpPr txBox="1"/>
          <p:nvPr/>
        </p:nvSpPr>
        <p:spPr>
          <a:xfrm>
            <a:off x="412791" y="46752"/>
            <a:ext cx="8615754" cy="1569660"/>
          </a:xfrm>
          <a:prstGeom prst="rect">
            <a:avLst/>
          </a:prstGeom>
          <a:noFill/>
        </p:spPr>
        <p:txBody>
          <a:bodyPr wrap="square" rtlCol="0">
            <a:spAutoFit/>
          </a:bodyPr>
          <a:lstStyle/>
          <a:p>
            <a:r>
              <a:rPr lang="fr-CA" sz="3600" dirty="0" smtClean="0">
                <a:solidFill>
                  <a:srgbClr val="000090"/>
                </a:solidFill>
                <a:latin typeface="+mj-lt"/>
              </a:rPr>
              <a:t>Objectif 1. </a:t>
            </a:r>
            <a:r>
              <a:rPr lang="fr-CA" sz="2400" dirty="0" smtClean="0">
                <a:solidFill>
                  <a:srgbClr val="000090"/>
                </a:solidFill>
                <a:effectLst/>
                <a:latin typeface="+mj-lt"/>
                <a:ea typeface="Cambria"/>
                <a:cs typeface="Times New Roman"/>
              </a:rPr>
              <a:t>Mettre sur pied des clubs scientifiques axés sur les intérêts des jeunes </a:t>
            </a:r>
            <a:endParaRPr lang="en-GB" sz="2400" dirty="0" smtClean="0">
              <a:effectLst/>
              <a:latin typeface="+mj-lt"/>
              <a:ea typeface="Cambria"/>
              <a:cs typeface="Times New Roman"/>
            </a:endParaRPr>
          </a:p>
          <a:p>
            <a:endParaRPr lang="fr-CA" sz="3600" dirty="0">
              <a:solidFill>
                <a:srgbClr val="000090"/>
              </a:solidFill>
              <a:latin typeface="+mj-lt"/>
            </a:endParaRPr>
          </a:p>
        </p:txBody>
      </p:sp>
    </p:spTree>
    <p:extLst>
      <p:ext uri="{BB962C8B-B14F-4D97-AF65-F5344CB8AC3E}">
        <p14:creationId xmlns:p14="http://schemas.microsoft.com/office/powerpoint/2010/main" val="30219317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Espace réservé du contenu 8"/>
          <p:cNvGraphicFramePr>
            <a:graphicFrameLocks noGrp="1"/>
          </p:cNvGraphicFramePr>
          <p:nvPr>
            <p:ph idx="1"/>
            <p:custDataLst>
              <p:tags r:id="rId1"/>
            </p:custDataLst>
            <p:extLst>
              <p:ext uri="{D42A27DB-BD31-4B8C-83A1-F6EECF244321}">
                <p14:modId xmlns:p14="http://schemas.microsoft.com/office/powerpoint/2010/main" val="1500606226"/>
              </p:ext>
            </p:extLst>
          </p:nvPr>
        </p:nvGraphicFramePr>
        <p:xfrm>
          <a:off x="222250" y="4916488"/>
          <a:ext cx="8651875" cy="1119188"/>
        </p:xfrm>
        <a:graphic>
          <a:graphicData uri="http://schemas.openxmlformats.org/drawingml/2006/table">
            <a:tbl>
              <a:tblPr/>
              <a:tblGrid>
                <a:gridCol w="2884488"/>
                <a:gridCol w="2882900"/>
                <a:gridCol w="2884487"/>
              </a:tblGrid>
              <a:tr h="1119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A" sz="1500" b="0" i="0" u="none" strike="noStrike" cap="none" normalizeH="0" baseline="0" dirty="0">
                        <a:ln>
                          <a:noFill/>
                        </a:ln>
                        <a:solidFill>
                          <a:srgbClr val="FFFFFF"/>
                        </a:solidFill>
                        <a:effectLst/>
                        <a:latin typeface="Calibri" charset="0"/>
                        <a:ea typeface="MS PGothic" charset="0"/>
                        <a:cs typeface="MS PGothic" charset="0"/>
                      </a:endParaRPr>
                    </a:p>
                  </a:txBody>
                  <a:tcPr horzOverflow="overflow">
                    <a:lnL>
                      <a:noFill/>
                    </a:lnL>
                    <a:lnR>
                      <a:noFill/>
                    </a:lnR>
                    <a:lnT w="12700" cap="flat" cmpd="sng" algn="ctr">
                      <a:solidFill>
                        <a:srgbClr val="CCFF33"/>
                      </a:solidFill>
                      <a:prstDash val="solid"/>
                      <a:round/>
                      <a:headEnd type="none" w="med" len="med"/>
                      <a:tailEnd type="none" w="med" len="med"/>
                    </a:lnT>
                    <a:lnB w="12700" cap="flat" cmpd="sng" algn="ctr">
                      <a:solidFill>
                        <a:srgbClr val="CCFF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A" sz="1500" b="0" i="0" u="none" strike="noStrike" cap="none" normalizeH="0" baseline="0" dirty="0">
                        <a:ln>
                          <a:noFill/>
                        </a:ln>
                        <a:solidFill>
                          <a:srgbClr val="FFFFFF"/>
                        </a:solidFill>
                        <a:effectLst/>
                        <a:latin typeface="Calibri" charset="0"/>
                        <a:ea typeface="MS PGothic" charset="0"/>
                        <a:cs typeface="MS PGothic" charset="0"/>
                      </a:endParaRPr>
                    </a:p>
                  </a:txBody>
                  <a:tcPr horzOverflow="overflow">
                    <a:lnL>
                      <a:noFill/>
                    </a:lnL>
                    <a:lnR>
                      <a:noFill/>
                    </a:lnR>
                    <a:lnT w="12700" cap="flat" cmpd="sng" algn="ctr">
                      <a:solidFill>
                        <a:srgbClr val="CCFF33"/>
                      </a:solidFill>
                      <a:prstDash val="solid"/>
                      <a:round/>
                      <a:headEnd type="none" w="med" len="med"/>
                      <a:tailEnd type="none" w="med" len="med"/>
                    </a:lnT>
                    <a:lnB w="12700" cap="flat" cmpd="sng" algn="ctr">
                      <a:solidFill>
                        <a:srgbClr val="CCFF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A" sz="1500" b="0" i="0" u="none" strike="noStrike" cap="none" normalizeH="0" baseline="0" dirty="0">
                        <a:ln>
                          <a:noFill/>
                        </a:ln>
                        <a:solidFill>
                          <a:schemeClr val="bg1"/>
                        </a:solidFill>
                        <a:effectLst/>
                        <a:latin typeface="Calibri" charset="0"/>
                        <a:ea typeface="MS PGothic" charset="0"/>
                        <a:cs typeface="MS PGothic" charset="0"/>
                      </a:endParaRPr>
                    </a:p>
                  </a:txBody>
                  <a:tcPr horzOverflow="overflow">
                    <a:lnL>
                      <a:noFill/>
                    </a:lnL>
                    <a:lnR>
                      <a:noFill/>
                    </a:lnR>
                    <a:lnT w="12700" cap="flat" cmpd="sng" algn="ctr">
                      <a:solidFill>
                        <a:srgbClr val="CCFF33"/>
                      </a:solidFill>
                      <a:prstDash val="solid"/>
                      <a:round/>
                      <a:headEnd type="none" w="med" len="med"/>
                      <a:tailEnd type="none" w="med" len="med"/>
                    </a:lnT>
                    <a:lnB w="12700" cap="flat" cmpd="sng" algn="ctr">
                      <a:solidFill>
                        <a:srgbClr val="CCFF33"/>
                      </a:solidFill>
                      <a:prstDash val="solid"/>
                      <a:round/>
                      <a:headEnd type="none" w="med" len="med"/>
                      <a:tailEnd type="none" w="med" len="med"/>
                    </a:lnB>
                    <a:lnTlToBr>
                      <a:noFill/>
                    </a:lnTlToBr>
                    <a:lnBlToTr>
                      <a:noFill/>
                    </a:lnBlToTr>
                    <a:noFill/>
                  </a:tcPr>
                </a:tc>
              </a:tr>
            </a:tbl>
          </a:graphicData>
        </a:graphic>
      </p:graphicFrame>
      <p:graphicFrame>
        <p:nvGraphicFramePr>
          <p:cNvPr id="3" name="Diagramme 2"/>
          <p:cNvGraphicFramePr/>
          <p:nvPr>
            <p:custDataLst>
              <p:tags r:id="rId2"/>
            </p:custDataLst>
            <p:extLst>
              <p:ext uri="{D42A27DB-BD31-4B8C-83A1-F6EECF244321}">
                <p14:modId xmlns:p14="http://schemas.microsoft.com/office/powerpoint/2010/main" val="735021747"/>
              </p:ext>
            </p:extLst>
          </p:nvPr>
        </p:nvGraphicFramePr>
        <p:xfrm>
          <a:off x="222636" y="2596912"/>
          <a:ext cx="8651019" cy="31115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5"/>
          <p:cNvSpPr txBox="1"/>
          <p:nvPr/>
        </p:nvSpPr>
        <p:spPr>
          <a:xfrm>
            <a:off x="233976" y="1471152"/>
            <a:ext cx="8180604" cy="830997"/>
          </a:xfrm>
          <a:prstGeom prst="rect">
            <a:avLst/>
          </a:prstGeom>
          <a:noFill/>
        </p:spPr>
        <p:txBody>
          <a:bodyPr wrap="square" rtlCol="0">
            <a:spAutoFit/>
          </a:bodyPr>
          <a:lstStyle/>
          <a:p>
            <a:r>
              <a:rPr lang="fr-CA" sz="2400" b="1" dirty="0" smtClean="0">
                <a:solidFill>
                  <a:srgbClr val="000090"/>
                </a:solidFill>
                <a:latin typeface="+mj-lt"/>
              </a:rPr>
              <a:t>Axe 2: Le personnel enseignant</a:t>
            </a:r>
            <a:r>
              <a:rPr lang="en-US" sz="2400" b="1" dirty="0" smtClean="0">
                <a:solidFill>
                  <a:srgbClr val="000090"/>
                </a:solidFill>
                <a:latin typeface="+mj-lt"/>
              </a:rPr>
              <a:t>…</a:t>
            </a:r>
            <a:endParaRPr lang="fr-CA" sz="2400" b="1" dirty="0" smtClean="0">
              <a:solidFill>
                <a:srgbClr val="000090"/>
              </a:solidFill>
              <a:latin typeface="+mj-lt"/>
            </a:endParaRPr>
          </a:p>
          <a:p>
            <a:r>
              <a:rPr lang="fr-CA" sz="2400" dirty="0" smtClean="0">
                <a:solidFill>
                  <a:srgbClr val="000090"/>
                </a:solidFill>
                <a:latin typeface="+mj-lt"/>
              </a:rPr>
              <a:t>2.2. Approches et pratiques pédagogiques </a:t>
            </a:r>
            <a:endParaRPr lang="fr-CA" sz="2400" dirty="0">
              <a:solidFill>
                <a:srgbClr val="000090"/>
              </a:solidFill>
              <a:latin typeface="+mj-lt"/>
            </a:endParaRPr>
          </a:p>
        </p:txBody>
      </p:sp>
      <p:cxnSp>
        <p:nvCxnSpPr>
          <p:cNvPr id="10" name="Straight Connector 9"/>
          <p:cNvCxnSpPr/>
          <p:nvPr/>
        </p:nvCxnSpPr>
        <p:spPr>
          <a:xfrm>
            <a:off x="0" y="1215482"/>
            <a:ext cx="9144000" cy="1"/>
          </a:xfrm>
          <a:prstGeom prst="line">
            <a:avLst/>
          </a:prstGeom>
          <a:ln w="57150" cmpd="sng">
            <a:solidFill>
              <a:srgbClr val="E28A15"/>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550917" y="139367"/>
            <a:ext cx="7863663" cy="1846659"/>
          </a:xfrm>
          <a:prstGeom prst="rect">
            <a:avLst/>
          </a:prstGeom>
          <a:noFill/>
        </p:spPr>
        <p:txBody>
          <a:bodyPr wrap="square" rtlCol="0">
            <a:spAutoFit/>
          </a:bodyPr>
          <a:lstStyle/>
          <a:p>
            <a:r>
              <a:rPr lang="fr-CA" sz="3600" dirty="0" smtClean="0">
                <a:solidFill>
                  <a:srgbClr val="000090"/>
                </a:solidFill>
                <a:latin typeface="+mj-lt"/>
              </a:rPr>
              <a:t>Objectif 2. </a:t>
            </a:r>
            <a:r>
              <a:rPr lang="fr-CA" sz="2400" dirty="0" smtClean="0">
                <a:solidFill>
                  <a:srgbClr val="000090"/>
                </a:solidFill>
                <a:effectLst/>
                <a:latin typeface="+mj-lt"/>
                <a:ea typeface="Cambria"/>
                <a:cs typeface="Times New Roman"/>
              </a:rPr>
              <a:t>Les activités parascolaires en tant que possibilités de stage et de formation des enseignants</a:t>
            </a:r>
            <a:endParaRPr lang="fr-CA" sz="2400" dirty="0" smtClean="0">
              <a:effectLst/>
              <a:latin typeface="+mj-lt"/>
              <a:ea typeface="Cambria"/>
              <a:cs typeface="Times New Roman"/>
            </a:endParaRPr>
          </a:p>
          <a:p>
            <a:endParaRPr lang="fr-CA" sz="3600" dirty="0" smtClean="0">
              <a:solidFill>
                <a:srgbClr val="000090"/>
              </a:solidFill>
              <a:latin typeface="+mj-lt"/>
            </a:endParaRPr>
          </a:p>
          <a:p>
            <a:endParaRPr lang="fr-CA" dirty="0">
              <a:latin typeface="+mj-lt"/>
            </a:endParaRPr>
          </a:p>
        </p:txBody>
      </p:sp>
    </p:spTree>
    <p:extLst>
      <p:ext uri="{BB962C8B-B14F-4D97-AF65-F5344CB8AC3E}">
        <p14:creationId xmlns:p14="http://schemas.microsoft.com/office/powerpoint/2010/main" val="335647156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3976" y="1471152"/>
            <a:ext cx="8180604" cy="1323439"/>
          </a:xfrm>
          <a:prstGeom prst="rect">
            <a:avLst/>
          </a:prstGeom>
          <a:noFill/>
        </p:spPr>
        <p:txBody>
          <a:bodyPr wrap="square" rtlCol="0">
            <a:spAutoFit/>
          </a:bodyPr>
          <a:lstStyle/>
          <a:p>
            <a:r>
              <a:rPr lang="fr-CA" sz="2800" b="1" dirty="0" smtClean="0">
                <a:solidFill>
                  <a:srgbClr val="000090"/>
                </a:solidFill>
              </a:rPr>
              <a:t>1: Le système d’éducation et le partenariat </a:t>
            </a:r>
          </a:p>
          <a:p>
            <a:r>
              <a:rPr lang="fr-CA" sz="2800" dirty="0" smtClean="0">
                <a:solidFill>
                  <a:srgbClr val="000090"/>
                </a:solidFill>
              </a:rPr>
              <a:t>1.3. Pratiques efficaces</a:t>
            </a:r>
          </a:p>
          <a:p>
            <a:r>
              <a:rPr lang="fr-CA" sz="2400" dirty="0" smtClean="0">
                <a:solidFill>
                  <a:srgbClr val="000090"/>
                </a:solidFill>
              </a:rPr>
              <a:t> </a:t>
            </a:r>
            <a:endParaRPr lang="fr-CA" sz="2400" dirty="0">
              <a:solidFill>
                <a:srgbClr val="000090"/>
              </a:solidFill>
            </a:endParaRPr>
          </a:p>
        </p:txBody>
      </p:sp>
      <p:cxnSp>
        <p:nvCxnSpPr>
          <p:cNvPr id="10" name="Straight Connector 9"/>
          <p:cNvCxnSpPr/>
          <p:nvPr/>
        </p:nvCxnSpPr>
        <p:spPr>
          <a:xfrm>
            <a:off x="0" y="1215482"/>
            <a:ext cx="9144000" cy="1"/>
          </a:xfrm>
          <a:prstGeom prst="line">
            <a:avLst/>
          </a:prstGeom>
          <a:ln w="57150" cmpd="sng">
            <a:solidFill>
              <a:srgbClr val="E28A15"/>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550917" y="139367"/>
            <a:ext cx="7507810" cy="1292662"/>
          </a:xfrm>
          <a:prstGeom prst="rect">
            <a:avLst/>
          </a:prstGeom>
          <a:noFill/>
        </p:spPr>
        <p:txBody>
          <a:bodyPr wrap="square" rtlCol="0">
            <a:spAutoFit/>
          </a:bodyPr>
          <a:lstStyle/>
          <a:p>
            <a:r>
              <a:rPr lang="fr-CA" sz="3600" dirty="0" smtClean="0">
                <a:solidFill>
                  <a:srgbClr val="000090"/>
                </a:solidFill>
              </a:rPr>
              <a:t>Objectif 3. </a:t>
            </a:r>
            <a:r>
              <a:rPr lang="fr-CA" sz="2400" dirty="0" smtClean="0">
                <a:solidFill>
                  <a:srgbClr val="000090"/>
                </a:solidFill>
                <a:effectLst/>
                <a:ea typeface="Cambria"/>
                <a:cs typeface="Times New Roman"/>
              </a:rPr>
              <a:t>Développement des partenariats ancrés dans, et impliquant toute la communauté </a:t>
            </a:r>
            <a:endParaRPr lang="fr-CA" sz="2400" dirty="0" smtClean="0">
              <a:solidFill>
                <a:srgbClr val="000090"/>
              </a:solidFill>
            </a:endParaRPr>
          </a:p>
          <a:p>
            <a:endParaRPr lang="fr-CA" dirty="0"/>
          </a:p>
        </p:txBody>
      </p:sp>
      <p:graphicFrame>
        <p:nvGraphicFramePr>
          <p:cNvPr id="7" name="Diagramme 2"/>
          <p:cNvGraphicFramePr/>
          <p:nvPr>
            <p:custDataLst>
              <p:tags r:id="rId1"/>
            </p:custDataLst>
            <p:extLst>
              <p:ext uri="{D42A27DB-BD31-4B8C-83A1-F6EECF244321}">
                <p14:modId xmlns:p14="http://schemas.microsoft.com/office/powerpoint/2010/main" val="2397293311"/>
              </p:ext>
            </p:extLst>
          </p:nvPr>
        </p:nvGraphicFramePr>
        <p:xfrm>
          <a:off x="234181" y="2945921"/>
          <a:ext cx="8651019" cy="29416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8034171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custDataLst>
              <p:tags r:id="rId1"/>
            </p:custDataLst>
            <p:extLst>
              <p:ext uri="{D42A27DB-BD31-4B8C-83A1-F6EECF244321}">
                <p14:modId xmlns:p14="http://schemas.microsoft.com/office/powerpoint/2010/main" val="1350270022"/>
              </p:ext>
            </p:extLst>
          </p:nvPr>
        </p:nvGraphicFramePr>
        <p:xfrm>
          <a:off x="222636" y="3152408"/>
          <a:ext cx="8651019" cy="29416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6165770" y="1531552"/>
            <a:ext cx="2596861" cy="1446550"/>
          </a:xfrm>
          <a:prstGeom prst="rect">
            <a:avLst/>
          </a:prstGeom>
          <a:noFill/>
        </p:spPr>
        <p:txBody>
          <a:bodyPr wrap="square" rtlCol="0">
            <a:spAutoFit/>
          </a:bodyPr>
          <a:lstStyle/>
          <a:p>
            <a:r>
              <a:rPr lang="fr-CA" b="1" dirty="0" smtClean="0">
                <a:latin typeface="+mj-lt"/>
              </a:rPr>
              <a:t>Axe 1: Le système d’éducation et le partenariat </a:t>
            </a:r>
          </a:p>
          <a:p>
            <a:endParaRPr lang="fr-CA" b="1" dirty="0" smtClean="0">
              <a:latin typeface="+mj-lt"/>
            </a:endParaRPr>
          </a:p>
          <a:p>
            <a:r>
              <a:rPr lang="fr-CA" sz="1600" dirty="0" smtClean="0">
                <a:latin typeface="+mj-lt"/>
              </a:rPr>
              <a:t>1.3. Pratiques efficaces</a:t>
            </a:r>
            <a:endParaRPr lang="fr-CA" sz="1600" dirty="0">
              <a:latin typeface="+mj-lt"/>
            </a:endParaRPr>
          </a:p>
        </p:txBody>
      </p:sp>
      <p:sp>
        <p:nvSpPr>
          <p:cNvPr id="6" name="TextBox 5"/>
          <p:cNvSpPr txBox="1"/>
          <p:nvPr/>
        </p:nvSpPr>
        <p:spPr>
          <a:xfrm>
            <a:off x="3363147" y="1531552"/>
            <a:ext cx="2533004" cy="1692771"/>
          </a:xfrm>
          <a:prstGeom prst="rect">
            <a:avLst/>
          </a:prstGeom>
          <a:noFill/>
        </p:spPr>
        <p:txBody>
          <a:bodyPr wrap="square" rtlCol="0">
            <a:spAutoFit/>
          </a:bodyPr>
          <a:lstStyle/>
          <a:p>
            <a:r>
              <a:rPr lang="fr-CA" b="1" dirty="0" smtClean="0">
                <a:latin typeface="+mj-lt"/>
              </a:rPr>
              <a:t>Axe 2: Le personnel enseignant</a:t>
            </a:r>
            <a:r>
              <a:rPr lang="en-US" b="1" dirty="0" smtClean="0">
                <a:latin typeface="+mj-lt"/>
              </a:rPr>
              <a:t>…</a:t>
            </a:r>
          </a:p>
          <a:p>
            <a:endParaRPr lang="fr-CA" b="1" dirty="0" smtClean="0">
              <a:latin typeface="+mj-lt"/>
            </a:endParaRPr>
          </a:p>
          <a:p>
            <a:endParaRPr lang="fr-CA" b="1" dirty="0" smtClean="0">
              <a:latin typeface="+mj-lt"/>
            </a:endParaRPr>
          </a:p>
          <a:p>
            <a:r>
              <a:rPr lang="fr-CA" sz="1600" dirty="0" smtClean="0">
                <a:latin typeface="+mj-lt"/>
              </a:rPr>
              <a:t>2.2. Approches et pratiques pédagogiques </a:t>
            </a:r>
            <a:endParaRPr lang="fr-CA" sz="1600" dirty="0">
              <a:latin typeface="+mj-lt"/>
            </a:endParaRPr>
          </a:p>
        </p:txBody>
      </p:sp>
      <p:sp>
        <p:nvSpPr>
          <p:cNvPr id="7" name="TextBox 6"/>
          <p:cNvSpPr txBox="1"/>
          <p:nvPr/>
        </p:nvSpPr>
        <p:spPr>
          <a:xfrm>
            <a:off x="276715" y="1562330"/>
            <a:ext cx="2745859" cy="1477328"/>
          </a:xfrm>
          <a:prstGeom prst="rect">
            <a:avLst/>
          </a:prstGeom>
          <a:noFill/>
        </p:spPr>
        <p:txBody>
          <a:bodyPr wrap="square" rtlCol="0">
            <a:spAutoFit/>
          </a:bodyPr>
          <a:lstStyle/>
          <a:p>
            <a:r>
              <a:rPr lang="fr-CA" b="1" dirty="0" smtClean="0">
                <a:latin typeface="+mj-lt"/>
              </a:rPr>
              <a:t>Axe 4: Les cheminements de certaines clientèles et leurs besoins spécifiques</a:t>
            </a:r>
          </a:p>
          <a:p>
            <a:endParaRPr lang="fr-CA" b="1" dirty="0">
              <a:latin typeface="+mj-lt"/>
            </a:endParaRPr>
          </a:p>
          <a:p>
            <a:r>
              <a:rPr lang="fr-CA" b="1" dirty="0" smtClean="0">
                <a:latin typeface="+mj-lt"/>
              </a:rPr>
              <a:t> </a:t>
            </a:r>
            <a:r>
              <a:rPr lang="fr-CA" sz="1600" dirty="0" smtClean="0">
                <a:latin typeface="+mj-lt"/>
              </a:rPr>
              <a:t>4.2. personnes immigrantes</a:t>
            </a:r>
            <a:endParaRPr lang="fr-CA" sz="1600" dirty="0">
              <a:latin typeface="+mj-lt"/>
            </a:endParaRPr>
          </a:p>
        </p:txBody>
      </p:sp>
      <p:cxnSp>
        <p:nvCxnSpPr>
          <p:cNvPr id="10" name="Straight Connector 9"/>
          <p:cNvCxnSpPr/>
          <p:nvPr/>
        </p:nvCxnSpPr>
        <p:spPr>
          <a:xfrm>
            <a:off x="0" y="1215482"/>
            <a:ext cx="9144000" cy="1"/>
          </a:xfrm>
          <a:prstGeom prst="line">
            <a:avLst/>
          </a:prstGeom>
          <a:ln w="57150" cmpd="sng">
            <a:solidFill>
              <a:srgbClr val="E28A15"/>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96457" y="283505"/>
            <a:ext cx="2769358" cy="646331"/>
          </a:xfrm>
          <a:prstGeom prst="rect">
            <a:avLst/>
          </a:prstGeom>
          <a:noFill/>
        </p:spPr>
        <p:txBody>
          <a:bodyPr wrap="none" rtlCol="0">
            <a:spAutoFit/>
          </a:bodyPr>
          <a:lstStyle/>
          <a:p>
            <a:r>
              <a:rPr lang="fr-CA" sz="3600" dirty="0" smtClean="0">
                <a:solidFill>
                  <a:srgbClr val="000090"/>
                </a:solidFill>
                <a:latin typeface="+mj-lt"/>
              </a:rPr>
              <a:t>Objectifs </a:t>
            </a:r>
            <a:r>
              <a:rPr lang="fr-CA" sz="3600" dirty="0" smtClean="0">
                <a:solidFill>
                  <a:srgbClr val="000090"/>
                </a:solidFill>
                <a:latin typeface="+mj-lt"/>
              </a:rPr>
              <a:t>1 - 3</a:t>
            </a:r>
            <a:endParaRPr lang="fr-CA" sz="3600" dirty="0">
              <a:solidFill>
                <a:srgbClr val="000090"/>
              </a:solidFill>
              <a:latin typeface="+mj-lt"/>
            </a:endParaRPr>
          </a:p>
        </p:txBody>
      </p:sp>
    </p:spTree>
    <p:extLst>
      <p:ext uri="{BB962C8B-B14F-4D97-AF65-F5344CB8AC3E}">
        <p14:creationId xmlns:p14="http://schemas.microsoft.com/office/powerpoint/2010/main" val="158712943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4000" dirty="0" smtClean="0">
                <a:solidFill>
                  <a:srgbClr val="000090"/>
                </a:solidFill>
              </a:rPr>
              <a:t>2. Méthodologie</a:t>
            </a:r>
            <a:endParaRPr lang="fr-CA" sz="4000" dirty="0">
              <a:solidFill>
                <a:srgbClr val="000090"/>
              </a:solidFill>
            </a:endParaRPr>
          </a:p>
        </p:txBody>
      </p:sp>
      <p:sp>
        <p:nvSpPr>
          <p:cNvPr id="3" name="Content Placeholder 2"/>
          <p:cNvSpPr>
            <a:spLocks noGrp="1"/>
          </p:cNvSpPr>
          <p:nvPr>
            <p:ph idx="1"/>
          </p:nvPr>
        </p:nvSpPr>
        <p:spPr/>
        <p:txBody>
          <a:bodyPr>
            <a:normAutofit fontScale="62500" lnSpcReduction="20000"/>
          </a:bodyPr>
          <a:lstStyle/>
          <a:p>
            <a:pPr marL="0" indent="0">
              <a:buNone/>
            </a:pPr>
            <a:r>
              <a:rPr lang="fr-CA" b="1" dirty="0" smtClean="0"/>
              <a:t>Recherche action </a:t>
            </a:r>
            <a:r>
              <a:rPr lang="fr-CA" b="1" dirty="0"/>
              <a:t>p</a:t>
            </a:r>
            <a:r>
              <a:rPr lang="fr-CA" b="1" dirty="0" smtClean="0"/>
              <a:t>articipative, plusieurs dimensions</a:t>
            </a:r>
          </a:p>
          <a:p>
            <a:r>
              <a:rPr lang="fr-CA" dirty="0" smtClean="0"/>
              <a:t>Ethnographie des activités parascolaires (observations, notes de terrains, vidéo des interactions, entrevue fin année; production de documentaire en vidéo, etc.</a:t>
            </a:r>
            <a:r>
              <a:rPr lang="fr-CA" dirty="0" smtClean="0"/>
              <a:t>)</a:t>
            </a:r>
          </a:p>
          <a:p>
            <a:endParaRPr lang="fr-CA" dirty="0" smtClean="0"/>
          </a:p>
          <a:p>
            <a:r>
              <a:rPr lang="fr-CA" dirty="0" smtClean="0"/>
              <a:t>Documentation par les étudiants universitaires de leur vécu de mini-stage et discussion en classe à </a:t>
            </a:r>
            <a:r>
              <a:rPr lang="fr-CA" dirty="0" smtClean="0"/>
              <a:t>l’université</a:t>
            </a:r>
          </a:p>
          <a:p>
            <a:endParaRPr lang="fr-CA" dirty="0" smtClean="0"/>
          </a:p>
          <a:p>
            <a:r>
              <a:rPr lang="fr-CA" dirty="0" smtClean="0"/>
              <a:t>Documentation de l’évolution du projet au travers le temps avec les partenaires (entrevue</a:t>
            </a:r>
            <a:r>
              <a:rPr lang="fr-CA" dirty="0" smtClean="0"/>
              <a:t>, groupe focus, </a:t>
            </a:r>
            <a:r>
              <a:rPr lang="fr-CA" dirty="0" smtClean="0"/>
              <a:t>dialogue, exposition dans la communauté, etc.</a:t>
            </a:r>
            <a:r>
              <a:rPr lang="fr-CA" dirty="0" smtClean="0"/>
              <a:t>)</a:t>
            </a:r>
          </a:p>
          <a:p>
            <a:endParaRPr lang="fr-CA" dirty="0" smtClean="0"/>
          </a:p>
          <a:p>
            <a:r>
              <a:rPr lang="fr-CA" dirty="0" smtClean="0"/>
              <a:t>Réflexion parmi les partenaires pour le développement d’une école communautaire et formules de collaboration (entrevue, </a:t>
            </a:r>
            <a:r>
              <a:rPr lang="fr-CA" dirty="0" smtClean="0"/>
              <a:t>groupe focus, </a:t>
            </a:r>
            <a:r>
              <a:rPr lang="fr-CA" dirty="0" smtClean="0"/>
              <a:t>conversations informelles, etc.)</a:t>
            </a:r>
          </a:p>
          <a:p>
            <a:pPr marL="0" indent="0">
              <a:buNone/>
            </a:pPr>
            <a:r>
              <a:rPr lang="fr-CA" dirty="0" smtClean="0"/>
              <a:t> </a:t>
            </a:r>
          </a:p>
          <a:p>
            <a:pPr marL="0" indent="0">
              <a:buNone/>
            </a:pPr>
            <a:endParaRPr lang="fr-CA" dirty="0" smtClean="0"/>
          </a:p>
        </p:txBody>
      </p:sp>
    </p:spTree>
    <p:extLst>
      <p:ext uri="{BB962C8B-B14F-4D97-AF65-F5344CB8AC3E}">
        <p14:creationId xmlns:p14="http://schemas.microsoft.com/office/powerpoint/2010/main" val="639209303"/>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2736</TotalTime>
  <Words>1893</Words>
  <Application>Microsoft Macintosh PowerPoint</Application>
  <PresentationFormat>On-screen Show (4:3)</PresentationFormat>
  <Paragraphs>173</Paragraphs>
  <Slides>23</Slides>
  <Notes>5</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Les clubs scientifiques issus de partenariats école-communauté comme agents de soutien pour des jeunes en transition du primaire au secondaire: une recherche-action</vt:lpstr>
      <vt:lpstr>Plan</vt:lpstr>
      <vt:lpstr>Recherche Action – l’équipe</vt:lpstr>
      <vt:lpstr>La problématique de la persévérance et la réussite scolaire: La transition primaire-secondaire</vt:lpstr>
      <vt:lpstr>PowerPoint Presentation</vt:lpstr>
      <vt:lpstr>PowerPoint Presentation</vt:lpstr>
      <vt:lpstr>PowerPoint Presentation</vt:lpstr>
      <vt:lpstr>PowerPoint Presentation</vt:lpstr>
      <vt:lpstr>2. Méthodologie</vt:lpstr>
      <vt:lpstr>2. Résultats, retombées et applicabilités</vt:lpstr>
      <vt:lpstr>1. La forme du partenariat avec l’école</vt:lpstr>
      <vt:lpstr>suite</vt:lpstr>
      <vt:lpstr>suite</vt:lpstr>
      <vt:lpstr>B. Les jeunes dans les clubs scientifiques</vt:lpstr>
      <vt:lpstr>C. Les étudiants universitaires au baccalauréat en formation des maîtres  </vt:lpstr>
      <vt:lpstr>D. Documentation au niveau du partenariat/l’école communautaire </vt:lpstr>
      <vt:lpstr>3. Pistes de solutions</vt:lpstr>
      <vt:lpstr>3. Pistes de solutions</vt:lpstr>
      <vt:lpstr>3. Pistes de solutions</vt:lpstr>
      <vt:lpstr>3. Pistes de solutions</vt:lpstr>
      <vt:lpstr>4. Pistes de recherche</vt:lpstr>
      <vt:lpstr>Limites de la recherche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Club de science-technologie issus de partenariat école-communauté comme agent de support pour des jeunes en transition du primaire au secondaire: une recherche-action sur le soutien à la persévérance et la réussite scolaire</dc:title>
  <dc:creator>Jrene</dc:creator>
  <cp:lastModifiedBy>Jrene</cp:lastModifiedBy>
  <cp:revision>50</cp:revision>
  <dcterms:created xsi:type="dcterms:W3CDTF">2015-10-20T16:37:16Z</dcterms:created>
  <dcterms:modified xsi:type="dcterms:W3CDTF">2015-10-22T19:05:14Z</dcterms:modified>
</cp:coreProperties>
</file>